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6" r:id="rId3"/>
    <p:sldId id="273" r:id="rId4"/>
    <p:sldId id="277" r:id="rId5"/>
    <p:sldId id="285" r:id="rId6"/>
    <p:sldId id="294" r:id="rId7"/>
    <p:sldId id="268" r:id="rId8"/>
    <p:sldId id="336" r:id="rId9"/>
    <p:sldId id="292" r:id="rId10"/>
    <p:sldId id="283" r:id="rId11"/>
    <p:sldId id="303" r:id="rId12"/>
    <p:sldId id="304" r:id="rId13"/>
    <p:sldId id="306" r:id="rId14"/>
    <p:sldId id="308" r:id="rId15"/>
    <p:sldId id="310" r:id="rId16"/>
    <p:sldId id="315" r:id="rId17"/>
    <p:sldId id="316" r:id="rId18"/>
    <p:sldId id="317" r:id="rId19"/>
    <p:sldId id="318" r:id="rId20"/>
    <p:sldId id="319" r:id="rId21"/>
    <p:sldId id="320" r:id="rId22"/>
    <p:sldId id="321" r:id="rId23"/>
    <p:sldId id="322" r:id="rId24"/>
    <p:sldId id="323" r:id="rId25"/>
    <p:sldId id="324" r:id="rId26"/>
    <p:sldId id="325" r:id="rId27"/>
    <p:sldId id="326" r:id="rId28"/>
    <p:sldId id="327" r:id="rId29"/>
    <p:sldId id="328" r:id="rId30"/>
    <p:sldId id="329" r:id="rId31"/>
    <p:sldId id="330" r:id="rId32"/>
    <p:sldId id="331" r:id="rId33"/>
    <p:sldId id="332" r:id="rId34"/>
    <p:sldId id="286" r:id="rId35"/>
    <p:sldId id="335" r:id="rId36"/>
    <p:sldId id="337" r:id="rId37"/>
    <p:sldId id="258" r:id="rId38"/>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81B1B"/>
    <a:srgbClr val="E0D5BA"/>
    <a:srgbClr val="581B1A"/>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59"/>
        <p:guide pos="383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gs" Target="tags/tag100.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4.xml"/><Relationship Id="rId2" Type="http://schemas.openxmlformats.org/officeDocument/2006/relationships/image" Target="../media/image1.jpeg"/><Relationship Id="rId1" Type="http://schemas.openxmlformats.org/officeDocument/2006/relationships/tags" Target="../tags/tag63.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4.xml"/><Relationship Id="rId2" Type="http://schemas.openxmlformats.org/officeDocument/2006/relationships/image" Target="../media/image9.png"/><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5.xml"/><Relationship Id="rId2" Type="http://schemas.openxmlformats.org/officeDocument/2006/relationships/image" Target="../media/image9.pn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6.xml"/><Relationship Id="rId2" Type="http://schemas.openxmlformats.org/officeDocument/2006/relationships/image" Target="../media/image9.png"/><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7.xml"/><Relationship Id="rId2" Type="http://schemas.openxmlformats.org/officeDocument/2006/relationships/image" Target="../media/image9.png"/><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8.xml"/><Relationship Id="rId2" Type="http://schemas.openxmlformats.org/officeDocument/2006/relationships/image" Target="../media/image9.png"/><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9.xml"/><Relationship Id="rId2" Type="http://schemas.openxmlformats.org/officeDocument/2006/relationships/image" Target="../media/image9.png"/><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0.xml"/><Relationship Id="rId2" Type="http://schemas.openxmlformats.org/officeDocument/2006/relationships/image" Target="../media/image9.png"/><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1.xml"/><Relationship Id="rId2" Type="http://schemas.openxmlformats.org/officeDocument/2006/relationships/image" Target="../media/image9.png"/><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2.xml"/><Relationship Id="rId2" Type="http://schemas.openxmlformats.org/officeDocument/2006/relationships/image" Target="../media/image9.png"/><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3.xml"/><Relationship Id="rId2" Type="http://schemas.openxmlformats.org/officeDocument/2006/relationships/image" Target="../media/image9.png"/><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4.xml"/><Relationship Id="rId2" Type="http://schemas.openxmlformats.org/officeDocument/2006/relationships/image" Target="../media/image9.png"/><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5.xml"/><Relationship Id="rId2" Type="http://schemas.openxmlformats.org/officeDocument/2006/relationships/image" Target="../media/image9.png"/><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6.xml"/><Relationship Id="rId2" Type="http://schemas.openxmlformats.org/officeDocument/2006/relationships/image" Target="../media/image9.png"/><Relationship Id="rId1" Type="http://schemas.openxmlformats.org/officeDocument/2006/relationships/image" Target="../media/image4.jpe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7.xml"/><Relationship Id="rId2" Type="http://schemas.openxmlformats.org/officeDocument/2006/relationships/image" Target="../media/image9.png"/><Relationship Id="rId1" Type="http://schemas.openxmlformats.org/officeDocument/2006/relationships/image" Target="../media/image4.jpe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8.xml"/><Relationship Id="rId2" Type="http://schemas.openxmlformats.org/officeDocument/2006/relationships/image" Target="../media/image9.png"/><Relationship Id="rId1" Type="http://schemas.openxmlformats.org/officeDocument/2006/relationships/image" Target="../media/image4.jpe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9.xml"/><Relationship Id="rId2" Type="http://schemas.openxmlformats.org/officeDocument/2006/relationships/image" Target="../media/image9.png"/><Relationship Id="rId1" Type="http://schemas.openxmlformats.org/officeDocument/2006/relationships/image" Target="../media/image4.jpe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0.xml"/><Relationship Id="rId2" Type="http://schemas.openxmlformats.org/officeDocument/2006/relationships/image" Target="../media/image9.png"/><Relationship Id="rId1" Type="http://schemas.openxmlformats.org/officeDocument/2006/relationships/image" Target="../media/image4.jpe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1.xml"/><Relationship Id="rId2" Type="http://schemas.openxmlformats.org/officeDocument/2006/relationships/image" Target="../media/image9.png"/><Relationship Id="rId1" Type="http://schemas.openxmlformats.org/officeDocument/2006/relationships/image" Target="../media/image4.jpe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2.xml"/><Relationship Id="rId2" Type="http://schemas.openxmlformats.org/officeDocument/2006/relationships/image" Target="../media/image10.png"/><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6.xml"/><Relationship Id="rId2" Type="http://schemas.openxmlformats.org/officeDocument/2006/relationships/image" Target="../media/image3.png"/><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3.xml"/><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4.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image" Target="../media/image4.jpe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4.jpe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6.xml"/><Relationship Id="rId2" Type="http://schemas.openxmlformats.org/officeDocument/2006/relationships/image" Target="../media/image3.png"/><Relationship Id="rId1" Type="http://schemas.openxmlformats.org/officeDocument/2006/relationships/image" Target="../media/image2.jpeg"/></Relationships>
</file>

<file path=ppt/slides/_rels/slide34.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7.xml"/><Relationship Id="rId5" Type="http://schemas.openxmlformats.org/officeDocument/2006/relationships/image" Target="../media/image1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4.jpe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98.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4.jpe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image" Target="../media/image21.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7.xml"/><Relationship Id="rId2" Type="http://schemas.openxmlformats.org/officeDocument/2006/relationships/image" Target="../media/image5.png"/><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9.xml"/><Relationship Id="rId2" Type="http://schemas.openxmlformats.org/officeDocument/2006/relationships/image" Target="../media/image6.pn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0.xml"/><Relationship Id="rId2" Type="http://schemas.openxmlformats.org/officeDocument/2006/relationships/image" Target="../media/image7.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1.xml"/><Relationship Id="rId2" Type="http://schemas.openxmlformats.org/officeDocument/2006/relationships/image" Target="../media/image8.emf"/><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2.xml"/><Relationship Id="rId2" Type="http://schemas.openxmlformats.org/officeDocument/2006/relationships/image" Target="../media/image3.pn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封面1"/>
          <p:cNvPicPr>
            <a:picLocks noChangeAspect="1"/>
          </p:cNvPicPr>
          <p:nvPr>
            <p:custDataLst>
              <p:tags r:id="rId1"/>
            </p:custDataLst>
          </p:nvPr>
        </p:nvPicPr>
        <p:blipFill>
          <a:blip r:embed="rId2"/>
          <a:stretch>
            <a:fillRect/>
          </a:stretch>
        </p:blipFill>
        <p:spPr>
          <a:xfrm>
            <a:off x="0" y="0"/>
            <a:ext cx="12222480" cy="6858000"/>
          </a:xfrm>
          <a:prstGeom prst="rect">
            <a:avLst/>
          </a:prstGeom>
        </p:spPr>
      </p:pic>
      <p:sp>
        <p:nvSpPr>
          <p:cNvPr id="5" name="文本框 4"/>
          <p:cNvSpPr txBox="1"/>
          <p:nvPr/>
        </p:nvSpPr>
        <p:spPr>
          <a:xfrm>
            <a:off x="172085" y="2216785"/>
            <a:ext cx="6329680" cy="768350"/>
          </a:xfrm>
          <a:prstGeom prst="rect">
            <a:avLst/>
          </a:prstGeom>
          <a:noFill/>
        </p:spPr>
        <p:txBody>
          <a:bodyPr wrap="square" rtlCol="0">
            <a:spAutoFit/>
          </a:bodyPr>
          <a:p>
            <a:pPr algn="l"/>
            <a:r>
              <a:rPr lang="zh-CN" altLang="en-US" sz="4400">
                <a:solidFill>
                  <a:srgbClr val="581B1B"/>
                </a:solidFill>
                <a:uFillTx/>
                <a:latin typeface="黑体" panose="02010609060101010101" charset="-122"/>
                <a:ea typeface="黑体" panose="02010609060101010101" charset="-122"/>
              </a:rPr>
              <a:t>浅析中医药法及相关政策</a:t>
            </a:r>
            <a:endParaRPr lang="zh-CN" altLang="en-US" sz="4400">
              <a:solidFill>
                <a:srgbClr val="581B1B"/>
              </a:solidFill>
              <a:uFillTx/>
              <a:latin typeface="黑体" panose="02010609060101010101" charset="-122"/>
              <a:ea typeface="黑体" panose="02010609060101010101" charset="-122"/>
            </a:endParaRPr>
          </a:p>
        </p:txBody>
      </p:sp>
      <p:sp>
        <p:nvSpPr>
          <p:cNvPr id="2" name="文本框 1"/>
          <p:cNvSpPr txBox="1"/>
          <p:nvPr/>
        </p:nvSpPr>
        <p:spPr>
          <a:xfrm>
            <a:off x="3500120" y="3571875"/>
            <a:ext cx="1998345" cy="398780"/>
          </a:xfrm>
          <a:prstGeom prst="rect">
            <a:avLst/>
          </a:prstGeom>
          <a:noFill/>
        </p:spPr>
        <p:txBody>
          <a:bodyPr wrap="square" rtlCol="0">
            <a:spAutoFit/>
          </a:bodyPr>
          <a:p>
            <a:pPr algn="l"/>
            <a:r>
              <a:rPr lang="en-US" altLang="zh-CN" sz="2000">
                <a:solidFill>
                  <a:schemeClr val="bg1"/>
                </a:solidFill>
                <a:uFillTx/>
                <a:latin typeface="微软雅黑" panose="020B0503020204020204" pitchFamily="34" charset="-122"/>
                <a:ea typeface="微软雅黑" panose="020B0503020204020204" pitchFamily="34" charset="-122"/>
              </a:rPr>
              <a:t>   </a:t>
            </a:r>
            <a:r>
              <a:rPr lang="zh-CN" altLang="en-US" sz="2000">
                <a:solidFill>
                  <a:schemeClr val="bg1"/>
                </a:solidFill>
                <a:uFillTx/>
                <a:latin typeface="微软雅黑" panose="020B0503020204020204" pitchFamily="34" charset="-122"/>
                <a:ea typeface="微软雅黑" panose="020B0503020204020204" pitchFamily="34" charset="-122"/>
              </a:rPr>
              <a:t>法律事务部</a:t>
            </a:r>
            <a:endParaRPr lang="zh-CN" altLang="en-US" sz="2000">
              <a:solidFill>
                <a:schemeClr val="bg1"/>
              </a:solidFill>
              <a:uFillTx/>
              <a:latin typeface="微软雅黑" panose="020B0503020204020204" pitchFamily="34" charset="-122"/>
              <a:ea typeface="微软雅黑" panose="020B0503020204020204" pitchFamily="34" charset="-122"/>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0"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（一）</a:t>
            </a:r>
            <a:r>
              <a:rPr lang="zh-CN" altLang="en-US" sz="2800" b="1" dirty="0">
                <a:solidFill>
                  <a:srgbClr val="000000"/>
                </a:solidFill>
                <a:latin typeface="楷体_GB2312" panose="02010609030101010101" charset="-122"/>
                <a:ea typeface="楷体_GB2312" panose="02010609030101010101" charset="-122"/>
              </a:rPr>
              <a:t>法律总体框架</a:t>
            </a:r>
            <a:endParaRPr lang="zh-CN" altLang="en-US" sz="2800" b="1" dirty="0">
              <a:solidFill>
                <a:srgbClr val="000000"/>
              </a:solidFill>
              <a:latin typeface="楷体_GB2312" panose="02010609030101010101" charset="-122"/>
              <a:ea typeface="楷体_GB2312" panose="02010609030101010101" charset="-122"/>
            </a:endParaRPr>
          </a:p>
        </p:txBody>
      </p:sp>
      <p:sp>
        <p:nvSpPr>
          <p:cNvPr id="18" name="矩形 17"/>
          <p:cNvSpPr/>
          <p:nvPr/>
        </p:nvSpPr>
        <p:spPr>
          <a:xfrm>
            <a:off x="2056130" y="1993900"/>
            <a:ext cx="8458835" cy="3405505"/>
          </a:xfrm>
          <a:prstGeom prst="rect">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2569571" y="2275547"/>
            <a:ext cx="7052047" cy="2841674"/>
          </a:xfrm>
          <a:prstGeom prst="rect">
            <a:avLst/>
          </a:prstGeom>
          <a:noFill/>
        </p:spPr>
        <p:txBody>
          <a:bodyPr wrap="square" rtlCol="0">
            <a:spAutoFit/>
          </a:bodyPr>
          <a:p>
            <a:pPr indent="457200" algn="just">
              <a:lnSpc>
                <a:spcPct val="150000"/>
              </a:lnSpc>
              <a:spcAft>
                <a:spcPts val="0"/>
              </a:spcAft>
            </a:pP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《中医药法》共</a:t>
            </a:r>
            <a:r>
              <a:rPr lang="en-US" altLang="zh-CN" sz="2400" kern="100" dirty="0">
                <a:latin typeface="楷体" panose="02010609060101010101" pitchFamily="49" charset="-122"/>
                <a:ea typeface="楷体" panose="02010609060101010101" pitchFamily="49" charset="-122"/>
                <a:cs typeface="Times New Roman" panose="02020603050405020304" pitchFamily="18" charset="0"/>
              </a:rPr>
              <a:t>9</a:t>
            </a: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章</a:t>
            </a:r>
            <a:r>
              <a:rPr lang="en-US" altLang="zh-CN" sz="2400" kern="100" dirty="0">
                <a:latin typeface="楷体" panose="02010609060101010101" pitchFamily="49" charset="-122"/>
                <a:ea typeface="楷体" panose="02010609060101010101" pitchFamily="49" charset="-122"/>
                <a:cs typeface="Times New Roman" panose="02020603050405020304" pitchFamily="18" charset="0"/>
              </a:rPr>
              <a:t>63</a:t>
            </a: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条。第一章总则</a:t>
            </a:r>
            <a:r>
              <a:rPr lang="en-US" altLang="zh-CN" sz="2400" kern="100" dirty="0">
                <a:latin typeface="楷体" panose="02010609060101010101" pitchFamily="49" charset="-122"/>
                <a:ea typeface="楷体" panose="02010609060101010101" pitchFamily="49" charset="-122"/>
                <a:cs typeface="Times New Roman" panose="02020603050405020304" pitchFamily="18" charset="0"/>
              </a:rPr>
              <a:t>10</a:t>
            </a: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条，第二章中医药服务</a:t>
            </a:r>
            <a:r>
              <a:rPr lang="en-US" altLang="zh-CN" sz="2400" kern="100" dirty="0">
                <a:latin typeface="楷体" panose="02010609060101010101" pitchFamily="49" charset="-122"/>
                <a:ea typeface="楷体" panose="02010609060101010101" pitchFamily="49" charset="-122"/>
                <a:cs typeface="Times New Roman" panose="02020603050405020304" pitchFamily="18" charset="0"/>
              </a:rPr>
              <a:t>10</a:t>
            </a: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条，第三章中药保护与发展</a:t>
            </a:r>
            <a:r>
              <a:rPr lang="en-US" altLang="zh-CN" sz="2400" kern="100" dirty="0">
                <a:latin typeface="楷体" panose="02010609060101010101" pitchFamily="49" charset="-122"/>
                <a:ea typeface="楷体" panose="02010609060101010101" pitchFamily="49" charset="-122"/>
                <a:cs typeface="Times New Roman" panose="02020603050405020304" pitchFamily="18" charset="0"/>
              </a:rPr>
              <a:t>12</a:t>
            </a: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条，第四章中医药人才培养</a:t>
            </a:r>
            <a:r>
              <a:rPr lang="en-US" altLang="zh-CN" sz="2400" kern="100" dirty="0">
                <a:latin typeface="楷体" panose="02010609060101010101" pitchFamily="49" charset="-122"/>
                <a:ea typeface="楷体" panose="02010609060101010101" pitchFamily="49" charset="-122"/>
                <a:cs typeface="Times New Roman" panose="02020603050405020304" pitchFamily="18" charset="0"/>
              </a:rPr>
              <a:t>5</a:t>
            </a: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条，第五章中医药科学研究</a:t>
            </a:r>
            <a:r>
              <a:rPr lang="en-US" altLang="zh-CN" sz="2400" kern="100" dirty="0">
                <a:latin typeface="楷体" panose="02010609060101010101" pitchFamily="49" charset="-122"/>
                <a:ea typeface="楷体" panose="02010609060101010101" pitchFamily="49" charset="-122"/>
                <a:cs typeface="Times New Roman" panose="02020603050405020304" pitchFamily="18" charset="0"/>
              </a:rPr>
              <a:t>4</a:t>
            </a: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条，第六章中医药传承与文化传播</a:t>
            </a:r>
            <a:r>
              <a:rPr lang="en-US" altLang="zh-CN" sz="2400" kern="100" dirty="0">
                <a:latin typeface="楷体" panose="02010609060101010101" pitchFamily="49" charset="-122"/>
                <a:ea typeface="楷体" panose="02010609060101010101" pitchFamily="49" charset="-122"/>
                <a:cs typeface="Times New Roman" panose="02020603050405020304" pitchFamily="18" charset="0"/>
              </a:rPr>
              <a:t>5</a:t>
            </a: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条，第七章保障措施</a:t>
            </a:r>
            <a:r>
              <a:rPr lang="en-US" altLang="zh-CN" sz="2400" kern="100" dirty="0">
                <a:latin typeface="楷体" panose="02010609060101010101" pitchFamily="49" charset="-122"/>
                <a:ea typeface="楷体" panose="02010609060101010101" pitchFamily="49" charset="-122"/>
                <a:cs typeface="Times New Roman" panose="02020603050405020304" pitchFamily="18" charset="0"/>
              </a:rPr>
              <a:t>6</a:t>
            </a: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条，第八章法律责任</a:t>
            </a:r>
            <a:r>
              <a:rPr lang="en-US" altLang="zh-CN" sz="2400" kern="100" dirty="0">
                <a:latin typeface="楷体" panose="02010609060101010101" pitchFamily="49" charset="-122"/>
                <a:ea typeface="楷体" panose="02010609060101010101" pitchFamily="49" charset="-122"/>
                <a:cs typeface="Times New Roman" panose="02020603050405020304" pitchFamily="18" charset="0"/>
              </a:rPr>
              <a:t>7</a:t>
            </a: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条，第九章附则</a:t>
            </a:r>
            <a:r>
              <a:rPr lang="en-US" altLang="zh-CN" sz="2400" kern="100" dirty="0">
                <a:latin typeface="楷体" panose="02010609060101010101" pitchFamily="49" charset="-122"/>
                <a:ea typeface="楷体" panose="02010609060101010101" pitchFamily="49" charset="-122"/>
                <a:cs typeface="Times New Roman" panose="02020603050405020304" pitchFamily="18" charset="0"/>
              </a:rPr>
              <a:t>4</a:t>
            </a:r>
            <a:r>
              <a:rPr lang="zh-CN" altLang="zh-CN" sz="2400" kern="100" dirty="0">
                <a:latin typeface="楷体" panose="02010609060101010101" pitchFamily="49" charset="-122"/>
                <a:ea typeface="楷体" panose="02010609060101010101" pitchFamily="49" charset="-122"/>
                <a:cs typeface="Times New Roman" panose="02020603050405020304" pitchFamily="18" charset="0"/>
              </a:rPr>
              <a:t>条。</a:t>
            </a:r>
            <a:endParaRPr lang="zh-CN" altLang="zh-CN" sz="2400" kern="100" dirty="0">
              <a:effectLst/>
              <a:latin typeface="楷体" panose="02010609060101010101" pitchFamily="49" charset="-122"/>
              <a:ea typeface="楷体" panose="02010609060101010101" pitchFamily="49" charset="-122"/>
              <a:cs typeface="宋体" panose="02010600030101010101" pitchFamily="2" charset="-122"/>
            </a:endParaRPr>
          </a:p>
        </p:txBody>
      </p:sp>
    </p:spTree>
    <p:custDataLst>
      <p:tags r:id="rId2"/>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563" cy="3652838"/>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kern="100" noProof="0" dirty="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rPr>
                <a:t>1</a:t>
              </a:r>
              <a:r>
                <a:rPr lang="zh-CN" altLang="en-US" b="1" kern="100" noProof="0" dirty="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rPr>
                <a:t>、</a:t>
              </a:r>
              <a:r>
                <a:rPr lang="zh-CN" altLang="zh-CN" b="1" kern="100" noProof="0" dirty="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rPr>
                <a:t>体现了国家意志</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《中医药法》将保护、扶持和促进中医药发展的方针政策和执政理念上升为国家意志。《中医药法》共有</a:t>
              </a: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30</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余处如“国家支持”、“国家鼓励”、“国家发展”</a:t>
              </a: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等体现国家意志的表述。</a:t>
              </a: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6481445" y="2263775"/>
            <a:ext cx="381635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6481445" y="2925128"/>
            <a:ext cx="3786188"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zh-CN" altLang="en-US" sz="2000" dirty="0">
                <a:solidFill>
                  <a:srgbClr val="FF0000"/>
                </a:solidFill>
                <a:latin typeface="楷体" panose="02010609060101010101" pitchFamily="49" charset="-122"/>
                <a:ea typeface="楷体" panose="02010609060101010101" pitchFamily="49" charset="-122"/>
                <a:sym typeface="+mn-ea"/>
              </a:rPr>
              <a:t>第三条 中医药事业是我国医药卫生事业的重要组成部分。国家</a:t>
            </a:r>
            <a:r>
              <a:rPr lang="zh-CN" altLang="en-US" sz="2000" b="1" dirty="0">
                <a:latin typeface="楷体" panose="02010609060101010101" pitchFamily="49" charset="-122"/>
                <a:ea typeface="楷体" panose="02010609060101010101" pitchFamily="49" charset="-122"/>
                <a:sym typeface="+mn-ea"/>
              </a:rPr>
              <a:t>大力</a:t>
            </a:r>
            <a:r>
              <a:rPr lang="zh-CN" altLang="en-US" sz="2000" dirty="0">
                <a:solidFill>
                  <a:srgbClr val="FF0000"/>
                </a:solidFill>
                <a:latin typeface="楷体" panose="02010609060101010101" pitchFamily="49" charset="-122"/>
                <a:ea typeface="楷体" panose="02010609060101010101" pitchFamily="49" charset="-122"/>
                <a:sym typeface="+mn-ea"/>
              </a:rPr>
              <a:t>发展中医药事业，实行中西医并重的方针，</a:t>
            </a:r>
            <a:r>
              <a:rPr lang="zh-CN" altLang="en-US" sz="2000" dirty="0">
                <a:latin typeface="楷体" panose="02010609060101010101" pitchFamily="49" charset="-122"/>
                <a:ea typeface="楷体" panose="02010609060101010101" pitchFamily="49" charset="-122"/>
                <a:sym typeface="+mn-ea"/>
              </a:rPr>
              <a:t>建立符合中医药特点的管理制度，</a:t>
            </a:r>
            <a:r>
              <a:rPr lang="zh-CN" altLang="en-US" sz="2000" dirty="0">
                <a:solidFill>
                  <a:srgbClr val="FF0000"/>
                </a:solidFill>
                <a:latin typeface="楷体" panose="02010609060101010101" pitchFamily="49" charset="-122"/>
                <a:ea typeface="楷体" panose="02010609060101010101" pitchFamily="49" charset="-122"/>
                <a:sym typeface="+mn-ea"/>
              </a:rPr>
              <a:t>充分发挥中医药在我国医药卫生事业中的作用。</a:t>
            </a:r>
            <a:endParaRPr lang="zh-CN" altLang="en-US" dirty="0">
              <a:solidFill>
                <a:srgbClr val="FF0000"/>
              </a:solidFill>
              <a:latin typeface="楷体" panose="02010609060101010101" pitchFamily="49" charset="-122"/>
              <a:ea typeface="楷体" panose="02010609060101010101" pitchFamily="49" charset="-122"/>
            </a:endParaRPr>
          </a:p>
          <a:p>
            <a:pPr marL="357505" indent="-357505"/>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563" cy="3652838"/>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2</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明确了政府责任</a:t>
              </a:r>
              <a:endParaRPr kumimoji="0" lang="zh-CN" altLang="zh-CN" sz="1800" b="1" i="0" u="none" strike="noStrike" kern="100" cap="none" spc="0" normalizeH="0" baseline="0" noProof="0" dirty="0" smtClean="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endParaRPr>
            </a:p>
          </p:txBody>
        </p:sp>
        <p:sp>
          <p:nvSpPr>
            <p:cNvPr id="32790" name="AutoShape 6"/>
            <p:cNvSpPr/>
            <p:nvPr/>
          </p:nvSpPr>
          <p:spPr>
            <a:xfrm>
              <a:off x="149225" y="661670"/>
              <a:ext cx="3815715" cy="2879724"/>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一是</a:t>
              </a:r>
              <a:r>
                <a:rPr lang="zh-CN" altLang="zh-CN" sz="2000" dirty="0">
                  <a:latin typeface="楷体" panose="02010609060101010101" pitchFamily="49" charset="-122"/>
                  <a:ea typeface="楷体" panose="02010609060101010101" pitchFamily="49" charset="-122"/>
                  <a:cs typeface="Times New Roman" panose="02020603050405020304" pitchFamily="18" charset="0"/>
                  <a:sym typeface="+mn-ea"/>
                </a:rPr>
                <a:t>明确提出了县级以上人民政府应当建立健全中医药管理体系，强化组织保障的责任。</a:t>
              </a: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6481445" y="2263775"/>
            <a:ext cx="381635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6481445" y="2925128"/>
            <a:ext cx="3786188"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endParaRPr lang="en-US" altLang="zh-CN" dirty="0">
              <a:solidFill>
                <a:srgbClr val="FF0000"/>
              </a:solidFill>
              <a:latin typeface="楷体" panose="02010609060101010101" pitchFamily="49" charset="-122"/>
              <a:ea typeface="楷体" panose="02010609060101010101" pitchFamily="49" charset="-122"/>
              <a:sym typeface="+mn-ea"/>
            </a:endParaRPr>
          </a:p>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zh-CN" altLang="en-US" sz="20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第四</a:t>
            </a:r>
            <a:r>
              <a:rPr lang="zh-CN" altLang="en-US" sz="20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条 县级以上人民政府应当将中医药事业纳入国民经济和社会发展规划，建立健全中医药管理体系，统筹推进中医药事业发展。</a:t>
            </a:r>
            <a:endParaRPr lang="zh-CN" altLang="en-US" dirty="0">
              <a:solidFill>
                <a:srgbClr val="FF0000"/>
              </a:solidFill>
              <a:latin typeface="楷体" panose="02010609060101010101" pitchFamily="49" charset="-122"/>
              <a:ea typeface="楷体" panose="02010609060101010101" pitchFamily="49" charset="-122"/>
            </a:endParaRPr>
          </a:p>
          <a:p>
            <a:pPr marL="357505" indent="-357505"/>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563" cy="3652838"/>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lang="zh-CN"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2</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明确了政府责任</a:t>
              </a:r>
              <a:endParaRPr kumimoji="0" lang="zh-CN" altLang="zh-CN" b="1" i="0" u="none" strike="noStrike" kern="100" cap="none" spc="0" normalizeH="0" baseline="0" noProof="0" dirty="0" smtClean="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二是</a:t>
              </a:r>
              <a:r>
                <a:rPr lang="zh-CN" altLang="zh-CN" sz="2000" dirty="0">
                  <a:latin typeface="楷体" panose="02010609060101010101" pitchFamily="49" charset="-122"/>
                  <a:ea typeface="楷体" panose="02010609060101010101" pitchFamily="49" charset="-122"/>
                  <a:cs typeface="Times New Roman" panose="02020603050405020304" pitchFamily="18" charset="0"/>
                  <a:sym typeface="+mn-ea"/>
                </a:rPr>
                <a:t>明确提出了县级以上人民政府应当将中医药事业纳入国民经济和社会发展规划、将中医药事业发展经费纳入本级财政预算，强化规划投入支持的责任</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a:t>
              </a: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6022975" y="2263775"/>
            <a:ext cx="521970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6022975" y="2925445"/>
            <a:ext cx="5219700" cy="2879725"/>
          </a:xfrm>
          <a:prstGeom prst="roundRect">
            <a:avLst>
              <a:gd name="adj" fmla="val 0"/>
            </a:avLst>
          </a:prstGeom>
          <a:noFill/>
          <a:ln w="3175" cap="flat" cmpd="sng">
            <a:solidFill>
              <a:srgbClr val="969696"/>
            </a:solidFill>
            <a:prstDash val="solid"/>
            <a:headEnd type="none" w="med" len="med"/>
            <a:tailEnd type="none" w="med" len="med"/>
          </a:ln>
        </p:spPr>
        <p:txBody>
          <a:bodyPr/>
          <a:p>
            <a:pPr lvl="0" indent="457200">
              <a:lnSpc>
                <a:spcPts val="3400"/>
              </a:lnSpc>
            </a:pPr>
            <a:r>
              <a:rPr lang="zh-CN" altLang="en-US" dirty="0" smtClean="0">
                <a:solidFill>
                  <a:schemeClr val="tx1"/>
                </a:solidFill>
                <a:latin typeface="楷体" panose="02010609060101010101" pitchFamily="49" charset="-122"/>
                <a:ea typeface="楷体" panose="02010609060101010101" pitchFamily="49" charset="-122"/>
                <a:sym typeface="+mn-ea"/>
              </a:rPr>
              <a:t>第四</a:t>
            </a:r>
            <a:r>
              <a:rPr lang="zh-CN" altLang="en-US" dirty="0">
                <a:solidFill>
                  <a:schemeClr val="tx1"/>
                </a:solidFill>
                <a:latin typeface="楷体" panose="02010609060101010101" pitchFamily="49" charset="-122"/>
                <a:ea typeface="楷体" panose="02010609060101010101" pitchFamily="49" charset="-122"/>
                <a:sym typeface="+mn-ea"/>
              </a:rPr>
              <a:t>条 县级以上人民政府应当将中医药事业纳入国民经济和社会发展规划，建立健全中医药管理体系，统筹推进中医药事业发展。      </a:t>
            </a:r>
            <a:endParaRPr lang="zh-CN" altLang="en-US" dirty="0">
              <a:solidFill>
                <a:schemeClr val="tx1"/>
              </a:solidFill>
              <a:latin typeface="楷体" panose="02010609060101010101" pitchFamily="49" charset="-122"/>
              <a:ea typeface="楷体" panose="02010609060101010101" pitchFamily="49" charset="-122"/>
              <a:sym typeface="+mn-ea"/>
            </a:endParaRPr>
          </a:p>
          <a:p>
            <a:pPr lvl="0" indent="457200">
              <a:lnSpc>
                <a:spcPts val="3400"/>
              </a:lnSpc>
            </a:pPr>
            <a:r>
              <a:rPr lang="zh-CN" altLang="en-US" dirty="0" smtClean="0">
                <a:solidFill>
                  <a:schemeClr val="tx1"/>
                </a:solidFill>
                <a:latin typeface="楷体" panose="02010609060101010101" pitchFamily="49" charset="-122"/>
                <a:ea typeface="楷体" panose="02010609060101010101" pitchFamily="49" charset="-122"/>
                <a:sym typeface="+mn-ea"/>
              </a:rPr>
              <a:t>第四十七</a:t>
            </a:r>
            <a:r>
              <a:rPr lang="zh-CN" altLang="en-US" dirty="0">
                <a:solidFill>
                  <a:schemeClr val="tx1"/>
                </a:solidFill>
                <a:latin typeface="楷体" panose="02010609060101010101" pitchFamily="49" charset="-122"/>
                <a:ea typeface="楷体" panose="02010609060101010101" pitchFamily="49" charset="-122"/>
                <a:sym typeface="+mn-ea"/>
              </a:rPr>
              <a:t>条第一</a:t>
            </a:r>
            <a:r>
              <a:rPr lang="zh-CN" altLang="en-US" dirty="0" smtClean="0">
                <a:solidFill>
                  <a:schemeClr val="tx1"/>
                </a:solidFill>
                <a:latin typeface="楷体" panose="02010609060101010101" pitchFamily="49" charset="-122"/>
                <a:ea typeface="楷体" panose="02010609060101010101" pitchFamily="49" charset="-122"/>
                <a:sym typeface="+mn-ea"/>
              </a:rPr>
              <a:t>款 </a:t>
            </a:r>
            <a:r>
              <a:rPr lang="zh-CN" altLang="en-US" dirty="0">
                <a:solidFill>
                  <a:schemeClr val="tx1"/>
                </a:solidFill>
                <a:latin typeface="楷体" panose="02010609060101010101" pitchFamily="49" charset="-122"/>
                <a:ea typeface="楷体" panose="02010609060101010101" pitchFamily="49" charset="-122"/>
                <a:sym typeface="+mn-ea"/>
              </a:rPr>
              <a:t>县级以上人民政府应当为中医药事业发展提供政策支持和条件保障，将中医药事业发展经费纳入本级财政预算。</a:t>
            </a: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393255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2</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明确了政府责任</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三是</a:t>
              </a:r>
              <a:r>
                <a:rPr lang="zh-CN" altLang="zh-CN" sz="2000" dirty="0">
                  <a:latin typeface="楷体" panose="02010609060101010101" pitchFamily="49" charset="-122"/>
                  <a:ea typeface="楷体" panose="02010609060101010101" pitchFamily="49" charset="-122"/>
                  <a:cs typeface="Times New Roman" panose="02020603050405020304" pitchFamily="18" charset="0"/>
                  <a:sym typeface="+mn-ea"/>
                </a:rPr>
                <a:t>明确提出了县级以上人民政府及其有关部门在制定医药卫生政策时应当有中医药主管部门参加，在基本医保等制度建设中为中医药事业发展提供政策扶持的责任</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a:t>
              </a: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283835" y="2263775"/>
            <a:ext cx="662686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198110" y="2925445"/>
            <a:ext cx="6713220" cy="313626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zh-CN" altLang="en-US" dirty="0" smtClean="0">
                <a:latin typeface="楷体" panose="02010609060101010101" pitchFamily="49" charset="-122"/>
                <a:ea typeface="楷体" panose="02010609060101010101" pitchFamily="49" charset="-122"/>
                <a:cs typeface="Times New Roman" panose="02020603050405020304" pitchFamily="18" charset="0"/>
                <a:sym typeface="+mn-ea"/>
              </a:rPr>
              <a:t>第四十七条第二款  </a:t>
            </a:r>
            <a:r>
              <a:rPr lang="zh-CN" altLang="en-US" dirty="0">
                <a:latin typeface="楷体" panose="02010609060101010101" pitchFamily="49" charset="-122"/>
                <a:ea typeface="楷体" panose="02010609060101010101" pitchFamily="49" charset="-122"/>
                <a:cs typeface="Times New Roman" panose="02020603050405020304" pitchFamily="18" charset="0"/>
                <a:sym typeface="+mn-ea"/>
              </a:rPr>
              <a:t>县级以上人民政府及其有关部门制定基本医疗保险支付政策、药物政策等医药卫生政策，应当有中医药主管部门参加，注重发挥中医药的优势，支持提供和利用中医药服务。</a:t>
            </a:r>
            <a:endParaRPr lang="zh-CN" altLang="en-US" dirty="0">
              <a:solidFill>
                <a:srgbClr val="FF0000"/>
              </a:solidFill>
              <a:latin typeface="楷体" panose="02010609060101010101" pitchFamily="49" charset="-122"/>
              <a:ea typeface="楷体" panose="02010609060101010101" pitchFamily="49" charset="-122"/>
              <a:sym typeface="+mn-ea"/>
            </a:endParaRPr>
          </a:p>
          <a:p>
            <a:pPr marL="357505" indent="-357505"/>
            <a:r>
              <a:rPr lang="zh-CN" altLang="en-US" dirty="0">
                <a:solidFill>
                  <a:srgbClr val="FF0000"/>
                </a:solidFill>
                <a:latin typeface="楷体" panose="02010609060101010101" pitchFamily="49" charset="-122"/>
                <a:ea typeface="楷体" panose="02010609060101010101" pitchFamily="49" charset="-122"/>
                <a:sym typeface="+mn-ea"/>
              </a:rPr>
              <a:t>   </a:t>
            </a:r>
            <a:r>
              <a:rPr lang="zh-CN" altLang="zh-CN" kern="0" noProof="0" dirty="0" smtClean="0">
                <a:ln>
                  <a:noFill/>
                </a:ln>
                <a:solidFill>
                  <a:schemeClr val="tx1"/>
                </a:solidFill>
                <a:effectLst/>
                <a:uLnTx/>
                <a:uFillTx/>
                <a:latin typeface="楷体" panose="02010609060101010101" pitchFamily="49" charset="-122"/>
                <a:ea typeface="楷体" panose="02010609060101010101" pitchFamily="49" charset="-122"/>
                <a:cs typeface="Arial" panose="020B0604020202020204" pitchFamily="34" charset="0"/>
                <a:sym typeface="+mn-ea"/>
              </a:rPr>
              <a:t>第四十八</a:t>
            </a:r>
            <a:r>
              <a:rPr lang="zh-CN" altLang="zh-CN" kern="0" noProof="0" dirty="0">
                <a:ln>
                  <a:noFill/>
                </a:ln>
                <a:solidFill>
                  <a:schemeClr val="tx1"/>
                </a:solidFill>
                <a:effectLst/>
                <a:uLnTx/>
                <a:uFillTx/>
                <a:latin typeface="楷体" panose="02010609060101010101" pitchFamily="49" charset="-122"/>
                <a:ea typeface="楷体" panose="02010609060101010101" pitchFamily="49" charset="-122"/>
                <a:cs typeface="Arial" panose="020B0604020202020204" pitchFamily="34" charset="0"/>
                <a:sym typeface="+mn-ea"/>
              </a:rPr>
              <a:t>条  县级以上人民政府及其有关部门应当按照法定 价格管理权限，合理确定中医医疗服务的收费项目和标准，体现中医医疗服务成本和专业技术价值</a:t>
            </a:r>
            <a:r>
              <a:rPr lang="zh-CN" altLang="zh-CN" kern="0" noProof="0" dirty="0" smtClean="0">
                <a:ln>
                  <a:noFill/>
                </a:ln>
                <a:solidFill>
                  <a:schemeClr val="tx1"/>
                </a:solidFill>
                <a:effectLst/>
                <a:uLnTx/>
                <a:uFillTx/>
                <a:latin typeface="楷体" panose="02010609060101010101" pitchFamily="49" charset="-122"/>
                <a:ea typeface="楷体" panose="02010609060101010101" pitchFamily="49" charset="-122"/>
                <a:cs typeface="Arial" panose="020B0604020202020204" pitchFamily="34" charset="0"/>
                <a:sym typeface="+mn-ea"/>
              </a:rPr>
              <a:t>。</a:t>
            </a:r>
            <a:endParaRPr lang="zh-CN" altLang="zh-CN" kern="0" noProof="0" dirty="0" smtClean="0">
              <a:ln>
                <a:noFill/>
              </a:ln>
              <a:solidFill>
                <a:schemeClr val="tx1"/>
              </a:solidFill>
              <a:effectLst/>
              <a:uLnTx/>
              <a:uFillTx/>
              <a:latin typeface="楷体" panose="02010609060101010101" pitchFamily="49" charset="-122"/>
              <a:ea typeface="楷体" panose="02010609060101010101" pitchFamily="49" charset="-122"/>
              <a:cs typeface="Arial" panose="020B0604020202020204" pitchFamily="34" charset="0"/>
              <a:sym typeface="+mn-ea"/>
            </a:endParaRPr>
          </a:p>
          <a:p>
            <a:pPr marL="357505" indent="-357505"/>
            <a:r>
              <a:rPr lang="zh-CN" altLang="zh-CN" kern="0" noProof="0" dirty="0" smtClean="0">
                <a:ln>
                  <a:noFill/>
                </a:ln>
                <a:solidFill>
                  <a:schemeClr val="tx1"/>
                </a:solidFill>
                <a:effectLst/>
                <a:uLnTx/>
                <a:uFillTx/>
                <a:latin typeface="楷体" panose="02010609060101010101" pitchFamily="49" charset="-122"/>
                <a:ea typeface="楷体" panose="02010609060101010101" pitchFamily="49" charset="-122"/>
                <a:cs typeface="Arial" panose="020B0604020202020204" pitchFamily="34" charset="0"/>
                <a:sym typeface="+mn-ea"/>
              </a:rPr>
              <a:t>   </a:t>
            </a:r>
            <a:r>
              <a:rPr lang="zh-CN" altLang="zh-CN" kern="0" noProof="0" dirty="0">
                <a:ln>
                  <a:noFill/>
                </a:ln>
                <a:solidFill>
                  <a:schemeClr val="tx1"/>
                </a:solidFill>
                <a:effectLst/>
                <a:uLnTx/>
                <a:uFillTx/>
                <a:latin typeface="楷体" panose="02010609060101010101" pitchFamily="49" charset="-122"/>
                <a:ea typeface="楷体" panose="02010609060101010101" pitchFamily="49" charset="-122"/>
                <a:cs typeface="Arial" panose="020B0604020202020204" pitchFamily="34" charset="0"/>
                <a:sym typeface="+mn-ea"/>
              </a:rPr>
              <a:t>第四十九条  县级以上地方人民政府有关部门应当按照国家规定，将符合条件的中医医疗机构纳入基本医疗保险定点医疗机构范围，将符合条件的中医诊疗项目、中药饮片、中成药和医疗机构中药制剂纳入基本医疗保险基金支付范围。</a:t>
            </a:r>
            <a:endParaRPr kumimoji="0" lang="zh-CN" altLang="en-US" b="0" i="0" u="none" strike="noStrike" kern="1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lang="zh-CN" altLang="en-US" dirty="0">
              <a:solidFill>
                <a:srgbClr val="FF0000"/>
              </a:solidFill>
              <a:latin typeface="楷体" panose="02010609060101010101" pitchFamily="49" charset="-122"/>
              <a:ea typeface="楷体" panose="02010609060101010101" pitchFamily="49" charset="-122"/>
            </a:endParaRPr>
          </a:p>
          <a:p>
            <a:pPr marL="357505" indent="-357505"/>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1882775"/>
            <a:ext cx="4119880" cy="4526280"/>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2</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明确了政府责任</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四是</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明确提出了县级以上</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人民政府发展</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中医药</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服务</a:t>
              </a:r>
              <a:r>
                <a:rPr lang="zh-CN" altLang="en-US"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发挥</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中医药作用的职责。</a:t>
              </a: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284470" y="1882775"/>
            <a:ext cx="662686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241290" y="2569845"/>
            <a:ext cx="6713220" cy="3752850"/>
          </a:xfrm>
          <a:prstGeom prst="roundRect">
            <a:avLst>
              <a:gd name="adj" fmla="val 0"/>
            </a:avLst>
          </a:prstGeom>
          <a:noFill/>
          <a:ln w="3175" cap="flat" cmpd="sng">
            <a:solidFill>
              <a:srgbClr val="969696"/>
            </a:solidFill>
            <a:prstDash val="solid"/>
            <a:headEnd type="none" w="med" len="med"/>
            <a:tailEnd type="none" w="med" len="med"/>
          </a:ln>
        </p:spPr>
        <p:txBody>
          <a:bodyPr/>
          <a:p>
            <a:pPr lvl="0" indent="457200" algn="just">
              <a:lnSpc>
                <a:spcPts val="3600"/>
              </a:lnSpc>
            </a:pPr>
            <a:r>
              <a:rPr lang="zh-CN"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第十一条  县级以上人民政府应当将中医医疗机构建设纳入医疗机构设置规划，举办规模适宜的中医医疗机构，扶持有中医药特色和优势的医疗机构发展。</a:t>
            </a:r>
            <a:endParaRPr lang="zh-CN"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endParaRPr>
          </a:p>
          <a:p>
            <a:pPr lvl="0" indent="457200" algn="just">
              <a:lnSpc>
                <a:spcPts val="3600"/>
              </a:lnSpc>
            </a:pPr>
            <a:r>
              <a:rPr lang="zh-CN" altLang="zh-CN" dirty="0" smtClean="0">
                <a:solidFill>
                  <a:schemeClr val="tx1"/>
                </a:solidFill>
                <a:ea typeface="楷体" panose="02010609060101010101" pitchFamily="49" charset="-122"/>
                <a:cs typeface="Times New Roman" panose="02020603050405020304" pitchFamily="18" charset="0"/>
                <a:sym typeface="+mn-ea"/>
              </a:rPr>
              <a:t>第十八</a:t>
            </a:r>
            <a:r>
              <a:rPr lang="zh-CN" altLang="zh-CN" dirty="0">
                <a:solidFill>
                  <a:schemeClr val="tx1"/>
                </a:solidFill>
                <a:ea typeface="楷体" panose="02010609060101010101" pitchFamily="49" charset="-122"/>
                <a:cs typeface="Times New Roman" panose="02020603050405020304" pitchFamily="18" charset="0"/>
                <a:sym typeface="+mn-ea"/>
              </a:rPr>
              <a:t>条  县级以上人民政府应当发展中医药预防、保健服务，并按照国家有关规定将其纳入基本公共卫生服务项目统筹实施；县级以上人民政府应当发挥中医药在突发公共卫生事件应急工作中的作用，加强中医药应急物资、设备、设施、技术与人才资源储备。</a:t>
            </a:r>
            <a:endParaRPr lang="en-US"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kumimoji="0" lang="zh-CN" altLang="en-US" b="0" i="0" u="none" strike="noStrike" kern="1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lang="zh-CN" altLang="en-US" dirty="0">
              <a:solidFill>
                <a:srgbClr val="FF0000"/>
              </a:solidFill>
              <a:latin typeface="楷体" panose="02010609060101010101" pitchFamily="49" charset="-122"/>
              <a:ea typeface="楷体" panose="02010609060101010101" pitchFamily="49" charset="-122"/>
            </a:endParaRPr>
          </a:p>
          <a:p>
            <a:pPr marL="357505" indent="-357505"/>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413448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lang="zh-CN"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2</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明确了政府责任</a:t>
              </a:r>
              <a:endParaRPr kumimoji="0" lang="zh-CN" altLang="zh-CN" b="1" i="0" u="none" strike="noStrike" kern="100" cap="none" spc="0" normalizeH="0" baseline="0" noProof="0" dirty="0" smtClean="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五是</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明确提出了县级以上人民政府中医药主管</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部门</a:t>
              </a:r>
              <a:r>
                <a:rPr lang="zh-CN" altLang="en-US"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的监督</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职责</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a:t>
              </a: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563870" y="2263775"/>
            <a:ext cx="620649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563870" y="2925445"/>
            <a:ext cx="6207125" cy="3304540"/>
          </a:xfrm>
          <a:prstGeom prst="roundRect">
            <a:avLst>
              <a:gd name="adj" fmla="val 0"/>
            </a:avLst>
          </a:prstGeom>
          <a:noFill/>
          <a:ln w="3175" cap="flat" cmpd="sng">
            <a:solidFill>
              <a:srgbClr val="969696"/>
            </a:solidFill>
            <a:prstDash val="solid"/>
            <a:headEnd type="none" w="med" len="med"/>
            <a:tailEnd type="none" w="med" len="med"/>
          </a:ln>
        </p:spPr>
        <p:txBody>
          <a:bodyPr/>
          <a:p>
            <a:pPr lvl="0" indent="457200">
              <a:lnSpc>
                <a:spcPts val="3100"/>
              </a:lnSpc>
            </a:pPr>
            <a:r>
              <a:rPr lang="zh-CN" altLang="en-US"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第二十</a:t>
            </a:r>
            <a:r>
              <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条 县级以上人民政府中医药主管部门应当加强对中医药服务的监督检查，并将下列事项作为监督检查的重点：</a:t>
            </a:r>
            <a:endPar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endParaRPr>
          </a:p>
          <a:p>
            <a:pPr lvl="0" indent="457200">
              <a:lnSpc>
                <a:spcPts val="3100"/>
              </a:lnSpc>
            </a:pPr>
            <a:r>
              <a:rPr lang="en-US"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a:t>
            </a:r>
            <a:r>
              <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一</a:t>
            </a:r>
            <a:r>
              <a:rPr lang="en-US"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a:t>
            </a:r>
            <a:r>
              <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中医医疗机构、中医医师是否超出规定的范围开展医疗活动；</a:t>
            </a:r>
            <a:endPar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endParaRPr>
          </a:p>
          <a:p>
            <a:pPr lvl="0" indent="457200">
              <a:lnSpc>
                <a:spcPts val="3100"/>
              </a:lnSpc>
            </a:pPr>
            <a:r>
              <a:rPr lang="en-US"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a:t>
            </a:r>
            <a:r>
              <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二</a:t>
            </a:r>
            <a:r>
              <a:rPr lang="en-US"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a:t>
            </a:r>
            <a:r>
              <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开展中医药服务是否符合国务院中医药主管部门制定的中医药服务基本要求；</a:t>
            </a:r>
            <a:endPar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endParaRPr>
          </a:p>
          <a:p>
            <a:pPr lvl="0" indent="457200">
              <a:lnSpc>
                <a:spcPts val="3100"/>
              </a:lnSpc>
            </a:pPr>
            <a:r>
              <a:rPr lang="en-US"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a:t>
            </a:r>
            <a:r>
              <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三</a:t>
            </a:r>
            <a:r>
              <a:rPr lang="en-US"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a:t>
            </a:r>
            <a:r>
              <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中医医疗广告发布行为是否符合本法的规定。</a:t>
            </a:r>
            <a:endParaRPr lang="zh-CN" altLang="en-US" b="1" dirty="0">
              <a:solidFill>
                <a:schemeClr val="tx1"/>
              </a:solidFill>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solidFill>
                <a:schemeClr val="tx1"/>
              </a:solidFill>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44894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979930" y="2196465"/>
            <a:ext cx="7350125" cy="4134485"/>
            <a:chOff x="-288268" y="0"/>
            <a:chExt cx="7349559" cy="3652837"/>
          </a:xfrm>
        </p:grpSpPr>
        <p:sp>
          <p:nvSpPr>
            <p:cNvPr id="23559" name="Rectangle 3"/>
            <p:cNvSpPr>
              <a:spLocks noChangeArrowheads="1"/>
            </p:cNvSpPr>
            <p:nvPr/>
          </p:nvSpPr>
          <p:spPr bwMode="auto">
            <a:xfrm>
              <a:off x="-288268" y="0"/>
              <a:ext cx="7349559" cy="43199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lang="zh-CN"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3</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kern="100" dirty="0">
                  <a:solidFill>
                    <a:schemeClr val="bg1"/>
                  </a:solidFill>
                  <a:latin typeface="等线" panose="02010600030101010101" pitchFamily="2" charset="-122"/>
                  <a:ea typeface="楷体_GB2312" panose="02010609030101010101" charset="-122"/>
                  <a:cs typeface="Times New Roman" panose="02020603050405020304" pitchFamily="18" charset="0"/>
                  <a:sym typeface="+mn-ea"/>
                </a:rPr>
                <a:t>突出了全面系统</a:t>
              </a:r>
              <a:endParaRPr kumimoji="0" lang="zh-CN" altLang="zh-CN" b="1" i="0" u="none" strike="noStrike" kern="100" cap="none" spc="0" normalizeH="0" baseline="0" noProof="0" dirty="0" smtClean="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1" i="0" u="none" strike="noStrike" kern="100" cap="none" spc="0" normalizeH="0" baseline="0" noProof="0" dirty="0" smtClean="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endParaRPr>
            </a:p>
          </p:txBody>
        </p:sp>
        <p:sp>
          <p:nvSpPr>
            <p:cNvPr id="32790" name="AutoShape 6"/>
            <p:cNvSpPr/>
            <p:nvPr/>
          </p:nvSpPr>
          <p:spPr>
            <a:xfrm>
              <a:off x="-288268" y="662010"/>
              <a:ext cx="7349559" cy="2879744"/>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中医药法》从发挥中医药“五种资源”优势出发，按照“六位一体”的总体布局，将中医药的医疗、保健、教育、科研、产业、文化以及对外交流合作等纳入法律框架下，从中医药服务、人才培养、科学研究、中药保护与发展、文化传承、监督管理、保障措施等方面作了具体的规定，反映了近年来中医药发展实践中一些成熟的经验和好的做法，凝聚了社会各界和中医药行业的共识和智慧，体现了中医药“六位一体”全面协调发展的理念。</a:t>
              </a: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Tree>
    <p:custDataLst>
      <p:tags r:id="rId3"/>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393255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4</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kern="100" dirty="0">
                  <a:solidFill>
                    <a:schemeClr val="bg1"/>
                  </a:solidFill>
                  <a:latin typeface="等线" panose="02010600030101010101" pitchFamily="2" charset="-122"/>
                  <a:ea typeface="楷体_GB2312" panose="02010609030101010101" charset="-122"/>
                  <a:cs typeface="Times New Roman" panose="02020603050405020304" pitchFamily="18" charset="0"/>
                  <a:sym typeface="+mn-ea"/>
                </a:rPr>
                <a:t>强调了遵循规律</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中医药</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是具有悠久历史和独特理论及技术方法的医药学体系</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，发展</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中医药必须遵循中医药内在</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规律</a:t>
              </a:r>
              <a:r>
                <a:rPr lang="zh-CN" altLang="en-US"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a:t>
              </a: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283835" y="2263775"/>
            <a:ext cx="662686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198110" y="2925445"/>
            <a:ext cx="6713220" cy="313626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zh-CN" altLang="en-US"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第三</a:t>
            </a:r>
            <a:r>
              <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条第二款  发展中医药事业应当遵循中医药发展规律，坚持继承和创新相结合，保持和发挥中医药特色和优势，运用现代科学技术，促进中医药理论和实践的发展。</a:t>
            </a:r>
            <a:endParaRPr lang="zh-CN" altLang="en-US"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endParaRPr>
          </a:p>
          <a:p>
            <a:pPr marL="357505" indent="-357505"/>
            <a:r>
              <a:rPr lang="zh-CN" altLang="en-US" dirty="0">
                <a:solidFill>
                  <a:schemeClr val="tx1"/>
                </a:solidFill>
                <a:latin typeface="楷体" panose="02010609060101010101" pitchFamily="49" charset="-122"/>
                <a:ea typeface="楷体" panose="02010609060101010101" pitchFamily="49" charset="-122"/>
                <a:sym typeface="+mn-ea"/>
              </a:rPr>
              <a:t>   </a:t>
            </a:r>
            <a:endParaRPr lang="zh-CN" altLang="en-US" dirty="0">
              <a:solidFill>
                <a:schemeClr val="tx1"/>
              </a:solidFill>
              <a:latin typeface="楷体" panose="02010609060101010101" pitchFamily="49" charset="-122"/>
              <a:ea typeface="楷体" panose="02010609060101010101" pitchFamily="49" charset="-122"/>
              <a:sym typeface="+mn-ea"/>
            </a:endParaRPr>
          </a:p>
          <a:p>
            <a:pPr marL="357505" indent="-357505"/>
            <a:r>
              <a:rPr lang="zh-CN" altLang="en-US" dirty="0">
                <a:solidFill>
                  <a:schemeClr val="tx1"/>
                </a:solidFill>
                <a:latin typeface="楷体" panose="02010609060101010101" pitchFamily="49" charset="-122"/>
                <a:ea typeface="楷体" panose="02010609060101010101" pitchFamily="49" charset="-122"/>
                <a:sym typeface="+mn-ea"/>
              </a:rPr>
              <a:t>   </a:t>
            </a:r>
            <a:r>
              <a:rPr lang="zh-CN" altLang="en-US" dirty="0" smtClean="0">
                <a:solidFill>
                  <a:schemeClr val="tx1"/>
                </a:solidFill>
                <a:latin typeface="楷体" panose="02010609060101010101" pitchFamily="49" charset="-122"/>
                <a:ea typeface="楷体" panose="02010609060101010101" pitchFamily="49" charset="-122"/>
                <a:sym typeface="+mn-ea"/>
              </a:rPr>
              <a:t>第三十三</a:t>
            </a:r>
            <a:r>
              <a:rPr lang="zh-CN" altLang="en-US" dirty="0">
                <a:solidFill>
                  <a:schemeClr val="tx1"/>
                </a:solidFill>
                <a:latin typeface="楷体" panose="02010609060101010101" pitchFamily="49" charset="-122"/>
                <a:ea typeface="楷体" panose="02010609060101010101" pitchFamily="49" charset="-122"/>
                <a:sym typeface="+mn-ea"/>
              </a:rPr>
              <a:t>条 中医药教育应当遵循中医药人才成长规律，以中医药内容为主，体现中医药文化特色，注重中医药经典理论和中医药临床实践、现代教育方式和传统教育方式相结合。</a:t>
            </a:r>
            <a:endParaRPr lang="zh-CN" altLang="zh-CN" kern="0" noProof="0" dirty="0" smtClean="0">
              <a:ln>
                <a:noFill/>
              </a:ln>
              <a:solidFill>
                <a:schemeClr val="tx1"/>
              </a:solidFill>
              <a:effectLst/>
              <a:uLnTx/>
              <a:uFillTx/>
              <a:latin typeface="楷体" panose="02010609060101010101" pitchFamily="49" charset="-122"/>
              <a:ea typeface="楷体" panose="02010609060101010101" pitchFamily="49" charset="-122"/>
              <a:cs typeface="Arial" panose="020B0604020202020204" pitchFamily="34" charset="0"/>
              <a:sym typeface="+mn-ea"/>
            </a:endParaRPr>
          </a:p>
          <a:p>
            <a:pPr marL="357505" indent="-357505"/>
            <a:r>
              <a:rPr lang="zh-CN" altLang="zh-CN" kern="0" noProof="0" dirty="0" smtClean="0">
                <a:ln>
                  <a:noFill/>
                </a:ln>
                <a:solidFill>
                  <a:schemeClr val="tx1"/>
                </a:solidFill>
                <a:effectLst/>
                <a:uLnTx/>
                <a:uFillTx/>
                <a:latin typeface="楷体" panose="02010609060101010101" pitchFamily="49" charset="-122"/>
                <a:ea typeface="楷体" panose="02010609060101010101" pitchFamily="49" charset="-122"/>
                <a:cs typeface="Arial" panose="020B0604020202020204" pitchFamily="34" charset="0"/>
                <a:sym typeface="+mn-ea"/>
              </a:rPr>
              <a:t>   </a:t>
            </a:r>
            <a:endParaRPr lang="zh-CN" altLang="zh-CN" kern="0" noProof="0" dirty="0" smtClean="0">
              <a:ln>
                <a:noFill/>
              </a:ln>
              <a:solidFill>
                <a:schemeClr val="tx1"/>
              </a:solidFill>
              <a:effectLst/>
              <a:uLnTx/>
              <a:uFillTx/>
              <a:latin typeface="楷体" panose="02010609060101010101" pitchFamily="49" charset="-122"/>
              <a:ea typeface="楷体" panose="02010609060101010101" pitchFamily="49" charset="-122"/>
              <a:cs typeface="Arial" panose="020B0604020202020204" pitchFamily="34" charset="0"/>
              <a:sym typeface="+mn-ea"/>
            </a:endParaRPr>
          </a:p>
          <a:p>
            <a:pPr marL="357505" indent="-357505"/>
            <a:r>
              <a:rPr lang="zh-CN" altLang="zh-CN" kern="0" noProof="0" dirty="0" smtClean="0">
                <a:ln>
                  <a:noFill/>
                </a:ln>
                <a:solidFill>
                  <a:schemeClr val="tx1"/>
                </a:solidFill>
                <a:effectLst/>
                <a:uLnTx/>
                <a:uFillTx/>
                <a:latin typeface="楷体" panose="02010609060101010101" pitchFamily="49" charset="-122"/>
                <a:ea typeface="楷体" panose="02010609060101010101" pitchFamily="49" charset="-122"/>
                <a:cs typeface="Arial" panose="020B0604020202020204" pitchFamily="34" charset="0"/>
                <a:sym typeface="+mn-ea"/>
              </a:rPr>
              <a:t>   </a:t>
            </a:r>
            <a:r>
              <a:rPr lang="zh-CN" altLang="en-US" dirty="0" smtClean="0">
                <a:solidFill>
                  <a:schemeClr val="tx1"/>
                </a:solidFill>
                <a:latin typeface="楷体" panose="02010609060101010101" pitchFamily="49" charset="-122"/>
                <a:ea typeface="楷体" panose="02010609060101010101" pitchFamily="49" charset="-122"/>
                <a:sym typeface="+mn-ea"/>
              </a:rPr>
              <a:t>第四十</a:t>
            </a:r>
            <a:r>
              <a:rPr lang="zh-CN" altLang="en-US" dirty="0">
                <a:solidFill>
                  <a:schemeClr val="tx1"/>
                </a:solidFill>
                <a:latin typeface="楷体" panose="02010609060101010101" pitchFamily="49" charset="-122"/>
                <a:ea typeface="楷体" panose="02010609060101010101" pitchFamily="49" charset="-122"/>
                <a:sym typeface="+mn-ea"/>
              </a:rPr>
              <a:t>条  </a:t>
            </a:r>
            <a:r>
              <a:rPr lang="zh-CN" altLang="en-US" dirty="0">
                <a:solidFill>
                  <a:schemeClr val="tx1"/>
                </a:solidFill>
                <a:ea typeface="楷体" panose="02010609060101010101" pitchFamily="49" charset="-122"/>
                <a:cs typeface="Times New Roman" panose="02020603050405020304" pitchFamily="18" charset="0"/>
                <a:sym typeface="+mn-ea"/>
              </a:rPr>
              <a:t>国家建立和完善符合中医药特点的科学技术创新体系、评价体系和管理体制，</a:t>
            </a:r>
            <a:r>
              <a:rPr lang="zh-CN" altLang="en-US" dirty="0">
                <a:solidFill>
                  <a:schemeClr val="tx1"/>
                </a:solidFill>
                <a:latin typeface="楷体" panose="02010609060101010101" pitchFamily="49" charset="-122"/>
                <a:ea typeface="楷体" panose="02010609060101010101" pitchFamily="49" charset="-122"/>
                <a:sym typeface="+mn-ea"/>
              </a:rPr>
              <a:t>推动中医药科学技术进步与创新。</a:t>
            </a:r>
            <a:endParaRPr lang="zh-CN" altLang="zh-CN" dirty="0">
              <a:solidFill>
                <a:schemeClr val="tx1"/>
              </a:solidFill>
              <a:latin typeface="楷体" panose="02010609060101010101" pitchFamily="49" charset="-122"/>
              <a:ea typeface="楷体" panose="02010609060101010101" pitchFamily="49" charset="-122"/>
            </a:endParaRPr>
          </a:p>
          <a:p>
            <a:pPr marL="357505" indent="-357505"/>
            <a:endParaRPr kumimoji="0" lang="zh-CN" altLang="en-US" b="0" i="0" u="none" strike="noStrike" kern="1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lang="zh-CN" altLang="en-US" dirty="0">
              <a:solidFill>
                <a:srgbClr val="FF0000"/>
              </a:solidFill>
              <a:latin typeface="楷体" panose="02010609060101010101" pitchFamily="49" charset="-122"/>
              <a:ea typeface="楷体" panose="02010609060101010101" pitchFamily="49" charset="-122"/>
            </a:endParaRPr>
          </a:p>
          <a:p>
            <a:pPr marL="357505" indent="-357505"/>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393255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5</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dirty="0">
                  <a:solidFill>
                    <a:schemeClr val="bg1"/>
                  </a:solidFill>
                  <a:ea typeface="楷体_GB2312" panose="02010609030101010101" charset="-122"/>
                  <a:cs typeface="Times New Roman" panose="02020603050405020304" pitchFamily="18" charset="0"/>
                  <a:sym typeface="+mn-ea"/>
                </a:rPr>
                <a:t>注重了制度</a:t>
              </a:r>
              <a:r>
                <a:rPr lang="zh-CN" altLang="zh-CN" b="1" dirty="0" smtClean="0">
                  <a:solidFill>
                    <a:schemeClr val="bg1"/>
                  </a:solidFill>
                  <a:ea typeface="楷体_GB2312" panose="02010609030101010101" charset="-122"/>
                  <a:cs typeface="Times New Roman" panose="02020603050405020304" pitchFamily="18" charset="0"/>
                  <a:sym typeface="+mn-ea"/>
                </a:rPr>
                <a:t>创新</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endPar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一</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是</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改革创新</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中医诊所管理</a:t>
              </a:r>
              <a:r>
                <a:rPr lang="zh-CN" altLang="zh-CN" sz="2000" dirty="0">
                  <a:latin typeface="楷体" panose="02010609060101010101" pitchFamily="49" charset="-122"/>
                  <a:ea typeface="楷体" panose="02010609060101010101" pitchFamily="49" charset="-122"/>
                  <a:cs typeface="Times New Roman" panose="02020603050405020304" pitchFamily="18" charset="0"/>
                  <a:sym typeface="+mn-ea"/>
                </a:rPr>
                <a:t>制度。</a:t>
              </a: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283835" y="2263775"/>
            <a:ext cx="662686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198110" y="2925445"/>
            <a:ext cx="6713220" cy="313626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endParaRPr lang="en-US" altLang="zh-CN" dirty="0">
              <a:solidFill>
                <a:srgbClr val="FF0000"/>
              </a:solidFill>
              <a:latin typeface="楷体" panose="02010609060101010101" pitchFamily="49" charset="-122"/>
              <a:ea typeface="楷体" panose="02010609060101010101" pitchFamily="49" charset="-122"/>
              <a:sym typeface="+mn-ea"/>
            </a:endParaRPr>
          </a:p>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zh-CN" altLang="zh-CN"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第十四</a:t>
            </a:r>
            <a:r>
              <a:rPr lang="zh-CN" altLang="zh-CN"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条第二款  举办中医诊所的，将诊所的名称、地址、诊疗范围、人员配备情况等报所在地县级人民政府中医药主管部门备案后即可开展执业活动。中医诊所应当将本诊所的诊疗范围、中医医师的姓名及其执业范围在诊所的明显位置公示，不得超出备案范围开展医疗活动。具体管理办法由国家中医药管理局拟订，报国家卫生和计划生育委员会审核、发布。</a:t>
            </a:r>
            <a:endParaRPr lang="en-US" altLang="zh-CN"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lang="zh-CN" altLang="zh-CN" dirty="0">
              <a:solidFill>
                <a:schemeClr val="tx1"/>
              </a:solidFill>
              <a:latin typeface="楷体" panose="02010609060101010101" pitchFamily="49" charset="-122"/>
              <a:ea typeface="楷体" panose="02010609060101010101" pitchFamily="49" charset="-122"/>
            </a:endParaRPr>
          </a:p>
          <a:p>
            <a:pPr marL="357505" indent="-357505"/>
            <a:endParaRPr kumimoji="0" lang="zh-CN" altLang="en-US" b="0" i="0" u="none" strike="noStrike" kern="1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lang="zh-CN" altLang="en-US" dirty="0">
              <a:solidFill>
                <a:srgbClr val="FF0000"/>
              </a:solidFill>
              <a:latin typeface="楷体" panose="02010609060101010101" pitchFamily="49" charset="-122"/>
              <a:ea typeface="楷体" panose="02010609060101010101" pitchFamily="49" charset="-122"/>
            </a:endParaRPr>
          </a:p>
          <a:p>
            <a:pPr marL="357505" indent="-357505"/>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02"/>
          <p:cNvPicPr>
            <a:picLocks noChangeAspect="1"/>
          </p:cNvPicPr>
          <p:nvPr/>
        </p:nvPicPr>
        <p:blipFill>
          <a:blip r:embed="rId1"/>
          <a:stretch>
            <a:fillRect/>
          </a:stretch>
        </p:blipFill>
        <p:spPr>
          <a:xfrm>
            <a:off x="0" y="0"/>
            <a:ext cx="12205970" cy="6857365"/>
          </a:xfrm>
          <a:prstGeom prst="rect">
            <a:avLst/>
          </a:prstGeom>
        </p:spPr>
      </p:pic>
      <p:grpSp>
        <p:nvGrpSpPr>
          <p:cNvPr id="20" name="组合 19"/>
          <p:cNvGrpSpPr/>
          <p:nvPr/>
        </p:nvGrpSpPr>
        <p:grpSpPr>
          <a:xfrm>
            <a:off x="6139180" y="1939290"/>
            <a:ext cx="645795" cy="3376930"/>
            <a:chOff x="9685" y="1434"/>
            <a:chExt cx="1017" cy="5318"/>
          </a:xfrm>
        </p:grpSpPr>
        <p:grpSp>
          <p:nvGrpSpPr>
            <p:cNvPr id="19" name="组合 18"/>
            <p:cNvGrpSpPr/>
            <p:nvPr/>
          </p:nvGrpSpPr>
          <p:grpSpPr>
            <a:xfrm>
              <a:off x="9703" y="3597"/>
              <a:ext cx="988" cy="992"/>
              <a:chOff x="10740" y="2400"/>
              <a:chExt cx="988" cy="992"/>
            </a:xfrm>
          </p:grpSpPr>
          <p:sp>
            <p:nvSpPr>
              <p:cNvPr id="9" name="矩形 8"/>
              <p:cNvSpPr/>
              <p:nvPr/>
            </p:nvSpPr>
            <p:spPr>
              <a:xfrm>
                <a:off x="10769" y="2431"/>
                <a:ext cx="930" cy="930"/>
              </a:xfrm>
              <a:prstGeom prst="rect">
                <a:avLst/>
              </a:prstGeom>
              <a:solidFill>
                <a:srgbClr val="581B1B"/>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10740" y="2400"/>
                <a:ext cx="988" cy="992"/>
              </a:xfrm>
              <a:prstGeom prst="rect">
                <a:avLst/>
              </a:prstGeom>
              <a:noFill/>
            </p:spPr>
            <p:txBody>
              <a:bodyPr wrap="none" rtlCol="0">
                <a:spAutoFit/>
              </a:bodyPr>
              <a:p>
                <a:r>
                  <a:rPr lang="en-US" altLang="zh-CN" sz="3500">
                    <a:solidFill>
                      <a:schemeClr val="bg1"/>
                    </a:solidFill>
                    <a:latin typeface="方正大标宋简体" panose="02010601030101010101" charset="-122"/>
                    <a:ea typeface="方正大标宋简体" panose="02010601030101010101" charset="-122"/>
                  </a:rPr>
                  <a:t>02</a:t>
                </a:r>
                <a:endParaRPr lang="en-US" altLang="zh-CN" sz="3500">
                  <a:solidFill>
                    <a:schemeClr val="bg1"/>
                  </a:solidFill>
                  <a:latin typeface="方正大标宋简体" panose="02010601030101010101" charset="-122"/>
                  <a:ea typeface="方正大标宋简体" panose="02010601030101010101" charset="-122"/>
                </a:endParaRPr>
              </a:p>
            </p:txBody>
          </p:sp>
        </p:grpSp>
        <p:grpSp>
          <p:nvGrpSpPr>
            <p:cNvPr id="12" name="组合 11"/>
            <p:cNvGrpSpPr/>
            <p:nvPr/>
          </p:nvGrpSpPr>
          <p:grpSpPr>
            <a:xfrm>
              <a:off x="9685" y="1434"/>
              <a:ext cx="988" cy="992"/>
              <a:chOff x="10722" y="1059"/>
              <a:chExt cx="988" cy="992"/>
            </a:xfrm>
          </p:grpSpPr>
          <p:sp>
            <p:nvSpPr>
              <p:cNvPr id="10" name="矩形 9"/>
              <p:cNvSpPr/>
              <p:nvPr/>
            </p:nvSpPr>
            <p:spPr>
              <a:xfrm>
                <a:off x="10751" y="1090"/>
                <a:ext cx="930" cy="930"/>
              </a:xfrm>
              <a:prstGeom prst="rect">
                <a:avLst/>
              </a:prstGeom>
              <a:solidFill>
                <a:srgbClr val="581B1B"/>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722" y="1059"/>
                <a:ext cx="988" cy="992"/>
              </a:xfrm>
              <a:prstGeom prst="rect">
                <a:avLst/>
              </a:prstGeom>
              <a:noFill/>
            </p:spPr>
            <p:txBody>
              <a:bodyPr wrap="none" rtlCol="0">
                <a:spAutoFit/>
              </a:bodyPr>
              <a:p>
                <a:r>
                  <a:rPr lang="en-US" altLang="zh-CN" sz="3500">
                    <a:solidFill>
                      <a:schemeClr val="bg1"/>
                    </a:solidFill>
                    <a:latin typeface="方正大标宋简体" panose="02010601030101010101" charset="-122"/>
                    <a:ea typeface="方正大标宋简体" panose="02010601030101010101" charset="-122"/>
                  </a:rPr>
                  <a:t>01</a:t>
                </a:r>
                <a:endParaRPr lang="en-US" altLang="zh-CN" sz="3500">
                  <a:solidFill>
                    <a:schemeClr val="bg1"/>
                  </a:solidFill>
                  <a:latin typeface="方正大标宋简体" panose="02010601030101010101" charset="-122"/>
                  <a:ea typeface="方正大标宋简体" panose="02010601030101010101" charset="-122"/>
                </a:endParaRPr>
              </a:p>
            </p:txBody>
          </p:sp>
        </p:grpSp>
        <p:grpSp>
          <p:nvGrpSpPr>
            <p:cNvPr id="18" name="组合 17"/>
            <p:cNvGrpSpPr/>
            <p:nvPr/>
          </p:nvGrpSpPr>
          <p:grpSpPr>
            <a:xfrm>
              <a:off x="9714" y="5760"/>
              <a:ext cx="988" cy="992"/>
              <a:chOff x="10751" y="4045"/>
              <a:chExt cx="988" cy="992"/>
            </a:xfrm>
          </p:grpSpPr>
          <p:sp>
            <p:nvSpPr>
              <p:cNvPr id="13" name="矩形 12"/>
              <p:cNvSpPr/>
              <p:nvPr/>
            </p:nvSpPr>
            <p:spPr>
              <a:xfrm>
                <a:off x="10780" y="4076"/>
                <a:ext cx="930" cy="930"/>
              </a:xfrm>
              <a:prstGeom prst="rect">
                <a:avLst/>
              </a:prstGeom>
              <a:solidFill>
                <a:srgbClr val="581B1B"/>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10751" y="4045"/>
                <a:ext cx="988" cy="992"/>
              </a:xfrm>
              <a:prstGeom prst="rect">
                <a:avLst/>
              </a:prstGeom>
              <a:noFill/>
            </p:spPr>
            <p:txBody>
              <a:bodyPr wrap="none" rtlCol="0">
                <a:spAutoFit/>
              </a:bodyPr>
              <a:p>
                <a:r>
                  <a:rPr lang="en-US" altLang="zh-CN" sz="3500">
                    <a:solidFill>
                      <a:schemeClr val="bg1"/>
                    </a:solidFill>
                    <a:latin typeface="方正大标宋简体" panose="02010601030101010101" charset="-122"/>
                    <a:ea typeface="方正大标宋简体" panose="02010601030101010101" charset="-122"/>
                  </a:rPr>
                  <a:t>03</a:t>
                </a:r>
                <a:endParaRPr lang="en-US" altLang="zh-CN" sz="3500">
                  <a:solidFill>
                    <a:schemeClr val="bg1"/>
                  </a:solidFill>
                  <a:latin typeface="方正大标宋简体" panose="02010601030101010101" charset="-122"/>
                  <a:ea typeface="方正大标宋简体" panose="02010601030101010101" charset="-122"/>
                </a:endParaRPr>
              </a:p>
            </p:txBody>
          </p:sp>
        </p:grpSp>
      </p:grpSp>
      <p:sp>
        <p:nvSpPr>
          <p:cNvPr id="21" name="文本框 20"/>
          <p:cNvSpPr txBox="1"/>
          <p:nvPr/>
        </p:nvSpPr>
        <p:spPr>
          <a:xfrm>
            <a:off x="6967855" y="1939290"/>
            <a:ext cx="413448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宋体" panose="02010600030101010101" pitchFamily="2" charset="-122"/>
              </a:rPr>
              <a:t>        </a:t>
            </a:r>
            <a:r>
              <a:rPr lang="zh-CN" altLang="zh-CN" sz="3000">
                <a:solidFill>
                  <a:srgbClr val="581B1B"/>
                </a:solidFill>
                <a:uFillTx/>
                <a:latin typeface="楷体_GB2312" panose="02010609030101010101" charset="-122"/>
                <a:ea typeface="楷体_GB2312" panose="02010609030101010101" charset="-122"/>
              </a:rPr>
              <a:t>背景和意义</a:t>
            </a:r>
            <a:endParaRPr lang="zh-CN" altLang="zh-CN" sz="3000">
              <a:solidFill>
                <a:srgbClr val="581B1B"/>
              </a:solidFill>
              <a:uFillTx/>
              <a:latin typeface="楷体_GB2312" panose="02010609030101010101" charset="-122"/>
              <a:ea typeface="楷体_GB2312" panose="02010609030101010101" charset="-122"/>
            </a:endParaRPr>
          </a:p>
        </p:txBody>
      </p:sp>
      <p:sp>
        <p:nvSpPr>
          <p:cNvPr id="22" name="文本框 21"/>
          <p:cNvSpPr txBox="1"/>
          <p:nvPr/>
        </p:nvSpPr>
        <p:spPr>
          <a:xfrm>
            <a:off x="7129780" y="3312795"/>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rPr>
              <a:t>主要内容</a:t>
            </a:r>
            <a:r>
              <a:rPr lang="zh-CN" altLang="en-US" sz="3000">
                <a:solidFill>
                  <a:srgbClr val="581B1B"/>
                </a:solidFill>
                <a:uFillTx/>
                <a:latin typeface="楷体_GB2312" panose="02010609030101010101" charset="-122"/>
                <a:ea typeface="楷体_GB2312" panose="02010609030101010101" charset="-122"/>
              </a:rPr>
              <a:t>和亮点</a:t>
            </a:r>
            <a:endParaRPr lang="zh-CN" altLang="en-US" sz="3000">
              <a:solidFill>
                <a:srgbClr val="581B1B"/>
              </a:solidFill>
              <a:uFillTx/>
              <a:latin typeface="楷体_GB2312" panose="02010609030101010101" charset="-122"/>
              <a:ea typeface="楷体_GB2312" panose="02010609030101010101" charset="-122"/>
            </a:endParaRPr>
          </a:p>
        </p:txBody>
      </p:sp>
      <p:sp>
        <p:nvSpPr>
          <p:cNvPr id="23" name="文本框 22"/>
          <p:cNvSpPr txBox="1"/>
          <p:nvPr/>
        </p:nvSpPr>
        <p:spPr>
          <a:xfrm>
            <a:off x="7129780" y="4725035"/>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体会和展望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25" name="文本框 24"/>
          <p:cNvSpPr txBox="1"/>
          <p:nvPr/>
        </p:nvSpPr>
        <p:spPr>
          <a:xfrm>
            <a:off x="7973060" y="683260"/>
            <a:ext cx="1475105" cy="706755"/>
          </a:xfrm>
          <a:prstGeom prst="rect">
            <a:avLst/>
          </a:prstGeom>
          <a:noFill/>
        </p:spPr>
        <p:txBody>
          <a:bodyPr wrap="square" rtlCol="0">
            <a:spAutoFit/>
          </a:bodyPr>
          <a:p>
            <a:pPr algn="l"/>
            <a:r>
              <a:rPr lang="zh-CN" altLang="en-US" sz="4000" b="1">
                <a:solidFill>
                  <a:srgbClr val="581B1B"/>
                </a:solidFill>
                <a:uFillTx/>
                <a:latin typeface="楷体_GB2312" panose="02010609030101010101" charset="-122"/>
                <a:ea typeface="楷体_GB2312" panose="02010609030101010101" charset="-122"/>
                <a:cs typeface="楷体_GB2312" panose="02010609030101010101" charset="-122"/>
              </a:rPr>
              <a:t>目</a:t>
            </a:r>
            <a:r>
              <a:rPr lang="en-US" altLang="zh-CN" sz="4000" b="1">
                <a:solidFill>
                  <a:srgbClr val="581B1B"/>
                </a:solidFill>
                <a:uFillTx/>
                <a:latin typeface="楷体_GB2312" panose="02010609030101010101" charset="-122"/>
                <a:ea typeface="楷体_GB2312" panose="02010609030101010101" charset="-122"/>
                <a:cs typeface="楷体_GB2312" panose="02010609030101010101" charset="-122"/>
              </a:rPr>
              <a:t> </a:t>
            </a:r>
            <a:r>
              <a:rPr lang="zh-CN" altLang="en-US" sz="4000" b="1">
                <a:solidFill>
                  <a:srgbClr val="581B1B"/>
                </a:solidFill>
                <a:uFillTx/>
                <a:latin typeface="楷体_GB2312" panose="02010609030101010101" charset="-122"/>
                <a:ea typeface="楷体_GB2312" panose="02010609030101010101" charset="-122"/>
                <a:cs typeface="楷体_GB2312" panose="02010609030101010101" charset="-122"/>
              </a:rPr>
              <a:t>录</a:t>
            </a:r>
            <a:endParaRPr lang="zh-CN" altLang="en-US" sz="4000" b="1">
              <a:solidFill>
                <a:srgbClr val="581B1B"/>
              </a:solidFill>
              <a:uFillTx/>
              <a:latin typeface="楷体_GB2312" panose="02010609030101010101" charset="-122"/>
              <a:ea typeface="楷体_GB2312" panose="02010609030101010101" charset="-122"/>
              <a:cs typeface="楷体_GB2312" panose="02010609030101010101" charset="-122"/>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393255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5</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dirty="0">
                  <a:solidFill>
                    <a:schemeClr val="bg1"/>
                  </a:solidFill>
                  <a:ea typeface="楷体_GB2312" panose="02010609030101010101" charset="-122"/>
                  <a:cs typeface="Times New Roman" panose="02020603050405020304" pitchFamily="18" charset="0"/>
                  <a:sym typeface="+mn-ea"/>
                </a:rPr>
                <a:t>注重了制度</a:t>
              </a:r>
              <a:r>
                <a:rPr lang="zh-CN" altLang="zh-CN" b="1" dirty="0" smtClean="0">
                  <a:solidFill>
                    <a:schemeClr val="bg1"/>
                  </a:solidFill>
                  <a:ea typeface="楷体_GB2312" panose="02010609030101010101" charset="-122"/>
                  <a:cs typeface="Times New Roman" panose="02020603050405020304" pitchFamily="18" charset="0"/>
                  <a:sym typeface="+mn-ea"/>
                </a:rPr>
                <a:t>创新</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endPar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二</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是</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改革创新了</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以</a:t>
              </a:r>
              <a:r>
                <a:rPr lang="zh-CN" altLang="zh-CN" sz="2000" dirty="0">
                  <a:latin typeface="楷体" panose="02010609060101010101" pitchFamily="49" charset="-122"/>
                  <a:ea typeface="楷体" panose="02010609060101010101" pitchFamily="49" charset="-122"/>
                  <a:cs typeface="Times New Roman" panose="02020603050405020304" pitchFamily="18" charset="0"/>
                  <a:sym typeface="+mn-ea"/>
                </a:rPr>
                <a:t>师承方式学习中医和经多年实践，医术确有专长的</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人员中医</a:t>
              </a:r>
              <a:r>
                <a:rPr lang="zh-CN" altLang="zh-CN" sz="2000" dirty="0">
                  <a:latin typeface="楷体" panose="02010609060101010101" pitchFamily="49" charset="-122"/>
                  <a:ea typeface="楷体" panose="02010609060101010101" pitchFamily="49" charset="-122"/>
                  <a:cs typeface="Times New Roman" panose="02020603050405020304" pitchFamily="18" charset="0"/>
                  <a:sym typeface="+mn-ea"/>
                </a:rPr>
                <a:t>医师资格准</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入</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和注册制度</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a:t>
              </a:r>
              <a:endParaRPr lang="en-US" altLang="zh-CN" sz="2000" b="1" dirty="0">
                <a:latin typeface="楷体" panose="02010609060101010101" pitchFamily="49" charset="-122"/>
                <a:ea typeface="楷体" panose="02010609060101010101" pitchFamily="49" charset="-122"/>
                <a:cs typeface="Times New Roman" panose="02020603050405020304" pitchFamily="18" charset="0"/>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283835" y="2263775"/>
            <a:ext cx="662686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198110" y="2925445"/>
            <a:ext cx="6713220" cy="313626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endParaRPr lang="en-US" altLang="zh-CN" dirty="0">
              <a:solidFill>
                <a:srgbClr val="FF0000"/>
              </a:solidFill>
              <a:latin typeface="楷体" panose="02010609060101010101" pitchFamily="49" charset="-122"/>
              <a:ea typeface="楷体" panose="02010609060101010101" pitchFamily="49" charset="-122"/>
              <a:sym typeface="+mn-ea"/>
            </a:endParaRPr>
          </a:p>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zh-CN" altLang="zh-CN" noProof="0" dirty="0" smtClean="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sym typeface="+mn-ea"/>
              </a:rPr>
              <a:t>第十五</a:t>
            </a:r>
            <a:r>
              <a:rPr lang="zh-CN" altLang="zh-CN" noProof="0" dirty="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sym typeface="+mn-ea"/>
              </a:rPr>
              <a:t>条第二款</a:t>
            </a:r>
            <a:r>
              <a:rPr lang="en-US" altLang="zh-CN" noProof="0" dirty="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noProof="0" dirty="0">
                <a:ln>
                  <a:noFill/>
                </a:ln>
                <a:solidFill>
                  <a:schemeClr val="tx1"/>
                </a:solidFill>
                <a:effectLst/>
                <a:uLnTx/>
                <a:uFillTx/>
                <a:latin typeface="楷体" panose="02010609060101010101" pitchFamily="49" charset="-122"/>
                <a:ea typeface="楷体" panose="02010609060101010101" pitchFamily="49" charset="-122"/>
                <a:sym typeface="+mn-ea"/>
              </a:rPr>
              <a:t>以师承方式学习中医或者经多年实践，医术确有专长的人员，由至少两名中医医师推荐，经省、自治区、直辖市人民政府中医药主管部门组织实践技能和效果考核合格后，即可取得中医医师资格；按照考核内容进行执业注册后，即可在注册的执业范围内，以个人开业的方式或者在医疗机构内从事中医医疗活动。国务院中医药主管部门应当根据中医药技术方法的安全风险拟订本款规定人员的分类考核办法，报国务院卫生行政部门审核、发布。</a:t>
            </a:r>
            <a:endParaRPr lang="en-US" altLang="zh-CN" dirty="0">
              <a:solidFill>
                <a:schemeClr val="tx1"/>
              </a:solidFill>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lang="zh-CN" altLang="zh-CN" dirty="0">
              <a:solidFill>
                <a:schemeClr val="tx1"/>
              </a:solidFill>
              <a:latin typeface="楷体" panose="02010609060101010101" pitchFamily="49" charset="-122"/>
              <a:ea typeface="楷体" panose="02010609060101010101" pitchFamily="49" charset="-122"/>
            </a:endParaRPr>
          </a:p>
          <a:p>
            <a:pPr marL="357505" indent="-357505"/>
            <a:endParaRPr kumimoji="0" lang="zh-CN" altLang="en-US" b="0" i="0" u="none" strike="noStrike" kern="1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lang="zh-CN" altLang="en-US" dirty="0">
              <a:solidFill>
                <a:srgbClr val="FF0000"/>
              </a:solidFill>
              <a:latin typeface="楷体" panose="02010609060101010101" pitchFamily="49" charset="-122"/>
              <a:ea typeface="楷体" panose="02010609060101010101" pitchFamily="49" charset="-122"/>
            </a:endParaRPr>
          </a:p>
          <a:p>
            <a:pPr marL="357505" indent="-357505"/>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393255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5</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dirty="0">
                  <a:solidFill>
                    <a:schemeClr val="bg1"/>
                  </a:solidFill>
                  <a:ea typeface="楷体_GB2312" panose="02010609030101010101" charset="-122"/>
                  <a:cs typeface="Times New Roman" panose="02020603050405020304" pitchFamily="18" charset="0"/>
                  <a:sym typeface="+mn-ea"/>
                </a:rPr>
                <a:t>注重了制度</a:t>
              </a:r>
              <a:r>
                <a:rPr lang="zh-CN" altLang="zh-CN" b="1" dirty="0" smtClean="0">
                  <a:solidFill>
                    <a:schemeClr val="bg1"/>
                  </a:solidFill>
                  <a:ea typeface="楷体_GB2312" panose="02010609030101010101" charset="-122"/>
                  <a:cs typeface="Times New Roman" panose="02020603050405020304" pitchFamily="18" charset="0"/>
                  <a:sym typeface="+mn-ea"/>
                </a:rPr>
                <a:t>创新</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endPar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三</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是</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创新建立了道地中药材评价体系及保护制度。</a:t>
              </a:r>
              <a:endParaRPr lang="en-US" altLang="zh-CN" sz="2000" b="1" dirty="0">
                <a:latin typeface="楷体" panose="02010609060101010101" pitchFamily="49" charset="-122"/>
                <a:ea typeface="楷体" panose="02010609060101010101" pitchFamily="49" charset="-122"/>
                <a:cs typeface="Times New Roman" panose="02020603050405020304" pitchFamily="18" charset="0"/>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283835" y="2263775"/>
            <a:ext cx="662686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198110" y="2925445"/>
            <a:ext cx="6713220" cy="313626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endParaRPr lang="en-US" altLang="zh-CN" dirty="0">
              <a:solidFill>
                <a:srgbClr val="FF0000"/>
              </a:solidFill>
              <a:latin typeface="楷体" panose="02010609060101010101" pitchFamily="49" charset="-122"/>
              <a:ea typeface="楷体" panose="02010609060101010101" pitchFamily="49" charset="-122"/>
              <a:sym typeface="+mn-ea"/>
            </a:endParaRPr>
          </a:p>
          <a:p>
            <a:pPr marL="357505" indent="-357505"/>
            <a:endParaRPr lang="en-US" altLang="zh-CN"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zh-CN" altLang="en-US"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第二十三条  国家建立道地中药材评价体系，支持道地中药材品种选育，扶持道地中药材生产基地建设，加强道地中药材生产基地生态环境保护，鼓励采取地理标志产品保护等措施保护道地中药材。</a:t>
            </a:r>
            <a:endParaRPr lang="zh-CN" altLang="en-US"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r>
              <a:rPr lang="zh-CN" altLang="en-US"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   前款所称道地中药材，是指经过中医临床长期应用优选出来的，产在特定区域，与其他地区所产同种中药材相比，品质和疗效更好，且质量稳定，具有较高知名度的中药材。</a:t>
            </a:r>
            <a:endParaRPr lang="en-US" altLang="zh-CN"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lang="zh-CN" altLang="zh-CN" dirty="0">
              <a:solidFill>
                <a:schemeClr val="tx1"/>
              </a:solidFill>
              <a:latin typeface="楷体" panose="02010609060101010101" pitchFamily="49" charset="-122"/>
              <a:ea typeface="楷体" panose="02010609060101010101" pitchFamily="49" charset="-122"/>
            </a:endParaRPr>
          </a:p>
          <a:p>
            <a:pPr marL="357505" indent="-357505"/>
            <a:endParaRPr kumimoji="0" lang="zh-CN" altLang="en-US" b="0" i="0" u="none" strike="noStrike" kern="1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lang="zh-CN" altLang="en-US" dirty="0">
              <a:solidFill>
                <a:srgbClr val="FF0000"/>
              </a:solidFill>
              <a:latin typeface="楷体" panose="02010609060101010101" pitchFamily="49" charset="-122"/>
              <a:ea typeface="楷体" panose="02010609060101010101" pitchFamily="49" charset="-122"/>
            </a:endParaRPr>
          </a:p>
          <a:p>
            <a:pPr marL="357505" indent="-357505"/>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393255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5</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dirty="0">
                  <a:solidFill>
                    <a:schemeClr val="bg1"/>
                  </a:solidFill>
                  <a:ea typeface="楷体_GB2312" panose="02010609030101010101" charset="-122"/>
                  <a:cs typeface="Times New Roman" panose="02020603050405020304" pitchFamily="18" charset="0"/>
                  <a:sym typeface="+mn-ea"/>
                </a:rPr>
                <a:t>注重了制度</a:t>
              </a:r>
              <a:r>
                <a:rPr lang="zh-CN" altLang="zh-CN" b="1" dirty="0" smtClean="0">
                  <a:solidFill>
                    <a:schemeClr val="bg1"/>
                  </a:solidFill>
                  <a:ea typeface="楷体_GB2312" panose="02010609030101010101" charset="-122"/>
                  <a:cs typeface="Times New Roman" panose="02020603050405020304" pitchFamily="18" charset="0"/>
                  <a:sym typeface="+mn-ea"/>
                </a:rPr>
                <a:t>创新</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endPar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四</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是</a:t>
              </a:r>
              <a:r>
                <a:rPr lang="zh-CN" altLang="en-US" sz="2000" dirty="0" smtClean="0">
                  <a:latin typeface="楷体_GB2312" panose="02010609030101010101" charset="-122"/>
                  <a:ea typeface="楷体_GB2312" panose="02010609030101010101" charset="-122"/>
                  <a:sym typeface="+mn-ea"/>
                </a:rPr>
                <a:t>明确了医疗机构根据临床需要炮制、再加工中药饮片的特殊情形。</a:t>
              </a:r>
              <a:endParaRPr lang="en-US" altLang="zh-CN" sz="2000" b="1" dirty="0">
                <a:latin typeface="楷体" panose="02010609060101010101" pitchFamily="49" charset="-122"/>
                <a:ea typeface="楷体" panose="02010609060101010101" pitchFamily="49" charset="-122"/>
                <a:cs typeface="Times New Roman" panose="02020603050405020304" pitchFamily="18" charset="0"/>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283835" y="2263775"/>
            <a:ext cx="662686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198110" y="2925445"/>
            <a:ext cx="6713220" cy="313626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endParaRPr lang="en-US" altLang="zh-CN" dirty="0">
              <a:solidFill>
                <a:srgbClr val="FF0000"/>
              </a:solidFill>
              <a:latin typeface="楷体" panose="02010609060101010101" pitchFamily="49" charset="-122"/>
              <a:ea typeface="楷体" panose="02010609060101010101" pitchFamily="49" charset="-122"/>
              <a:sym typeface="+mn-ea"/>
            </a:endParaRPr>
          </a:p>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en-US" altLang="zh-CN" dirty="0">
                <a:solidFill>
                  <a:schemeClr val="tx1"/>
                </a:solidFill>
                <a:latin typeface="楷体" panose="02010609060101010101" pitchFamily="49" charset="-122"/>
                <a:ea typeface="楷体" panose="02010609060101010101" pitchFamily="49" charset="-122"/>
                <a:sym typeface="+mn-ea"/>
              </a:rPr>
              <a:t>  </a:t>
            </a:r>
            <a:endParaRPr lang="en-US" altLang="zh-CN" dirty="0">
              <a:solidFill>
                <a:schemeClr val="tx1"/>
              </a:solidFill>
              <a:latin typeface="楷体" panose="02010609060101010101" pitchFamily="49" charset="-122"/>
              <a:ea typeface="楷体" panose="02010609060101010101" pitchFamily="49" charset="-122"/>
              <a:sym typeface="+mn-ea"/>
            </a:endParaRPr>
          </a:p>
          <a:p>
            <a:pPr marL="357505" indent="-357505"/>
            <a:r>
              <a:rPr lang="en-US" altLang="zh-CN" dirty="0">
                <a:solidFill>
                  <a:schemeClr val="tx1"/>
                </a:solidFill>
                <a:latin typeface="楷体" panose="02010609060101010101" pitchFamily="49" charset="-122"/>
                <a:ea typeface="楷体" panose="02010609060101010101" pitchFamily="49" charset="-122"/>
                <a:sym typeface="+mn-ea"/>
              </a:rPr>
              <a:t>   </a:t>
            </a:r>
            <a:r>
              <a:rPr lang="zh-CN" altLang="en-US" dirty="0" smtClean="0">
                <a:solidFill>
                  <a:schemeClr val="tx1"/>
                </a:solidFill>
                <a:latin typeface="楷体_GB2312" panose="02010609030101010101" charset="-122"/>
                <a:ea typeface="楷体_GB2312" panose="02010609030101010101" charset="-122"/>
                <a:sym typeface="+mn-ea"/>
              </a:rPr>
              <a:t>第二十八条  对市场上没有供应的中药饮片，医疗机构可以根据本医疗机构医师处方的需要，在本医疗机构内炮制、使用。医疗机构应当遵守中药饮片炮制的有关规定，对其炮制的中药饮片的质量负责，保证药品安全。医疗机构炮制中药饮片，应当向所在地设区的市级人民政府药品监督管理部门备案。</a:t>
            </a:r>
            <a:endParaRPr lang="zh-CN" altLang="en-US" dirty="0" smtClean="0">
              <a:solidFill>
                <a:schemeClr val="tx1"/>
              </a:solidFill>
              <a:latin typeface="楷体_GB2312" panose="02010609030101010101" charset="-122"/>
              <a:ea typeface="楷体_GB2312" panose="02010609030101010101" charset="-122"/>
              <a:sym typeface="+mn-ea"/>
            </a:endParaRPr>
          </a:p>
          <a:p>
            <a:pPr marL="357505" indent="-357505"/>
            <a:r>
              <a:rPr lang="zh-CN" altLang="en-US" dirty="0" smtClean="0">
                <a:solidFill>
                  <a:schemeClr val="tx1"/>
                </a:solidFill>
                <a:latin typeface="楷体_GB2312" panose="02010609030101010101" charset="-122"/>
                <a:ea typeface="楷体_GB2312" panose="02010609030101010101" charset="-122"/>
                <a:sym typeface="+mn-ea"/>
              </a:rPr>
              <a:t>   根据临床用药需要，医疗机构可以凭本医疗机构医师的处方对中药饮片进行再加工。</a:t>
            </a:r>
            <a:endParaRPr lang="zh-CN" altLang="en-US" dirty="0">
              <a:solidFill>
                <a:schemeClr val="tx1"/>
              </a:solidFill>
              <a:latin typeface="楷体_GB2312" panose="02010609030101010101" charset="-122"/>
              <a:ea typeface="楷体_GB2312" panose="02010609030101010101" charset="-122"/>
            </a:endParaRPr>
          </a:p>
          <a:p>
            <a:pPr marL="357505" indent="-357505"/>
            <a:endParaRPr kumimoji="0" lang="zh-CN" altLang="en-US" b="0" i="0" u="none" strike="noStrike" kern="1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lang="zh-CN" altLang="en-US" dirty="0">
              <a:solidFill>
                <a:srgbClr val="FF0000"/>
              </a:solidFill>
              <a:latin typeface="楷体" panose="02010609060101010101" pitchFamily="49" charset="-122"/>
              <a:ea typeface="楷体" panose="02010609060101010101" pitchFamily="49" charset="-122"/>
            </a:endParaRPr>
          </a:p>
          <a:p>
            <a:pPr marL="357505" indent="-357505"/>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393255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5</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dirty="0">
                  <a:solidFill>
                    <a:schemeClr val="bg1"/>
                  </a:solidFill>
                  <a:ea typeface="楷体_GB2312" panose="02010609030101010101" charset="-122"/>
                  <a:cs typeface="Times New Roman" panose="02020603050405020304" pitchFamily="18" charset="0"/>
                  <a:sym typeface="+mn-ea"/>
                </a:rPr>
                <a:t>注重了制度</a:t>
              </a:r>
              <a:r>
                <a:rPr lang="zh-CN" altLang="zh-CN" b="1" dirty="0" smtClean="0">
                  <a:solidFill>
                    <a:schemeClr val="bg1"/>
                  </a:solidFill>
                  <a:ea typeface="楷体_GB2312" panose="02010609030101010101" charset="-122"/>
                  <a:cs typeface="Times New Roman" panose="02020603050405020304" pitchFamily="18" charset="0"/>
                  <a:sym typeface="+mn-ea"/>
                </a:rPr>
                <a:t>创新</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endPar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五</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是</a:t>
              </a:r>
              <a:r>
                <a:rPr lang="zh-CN" altLang="en-US" sz="2000" dirty="0" smtClean="0">
                  <a:latin typeface="楷体_GB2312" panose="02010609030101010101" charset="-122"/>
                  <a:ea typeface="楷体_GB2312" panose="02010609030101010101" charset="-122"/>
                  <a:sym typeface="+mn-ea"/>
                </a:rPr>
                <a:t>改革创新了来源于古代经典名方的中药复方制剂申请药品批准文号的管理。</a:t>
              </a:r>
              <a:endParaRPr lang="en-US" altLang="zh-CN" sz="2000" b="1" dirty="0">
                <a:latin typeface="楷体" panose="02010609060101010101" pitchFamily="49" charset="-122"/>
                <a:ea typeface="楷体" panose="02010609060101010101" pitchFamily="49" charset="-122"/>
                <a:cs typeface="Times New Roman" panose="02020603050405020304" pitchFamily="18" charset="0"/>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283835" y="2263775"/>
            <a:ext cx="662686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198110" y="2925445"/>
            <a:ext cx="6713220" cy="313626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endParaRPr lang="en-US" altLang="zh-CN" dirty="0">
              <a:solidFill>
                <a:srgbClr val="FF0000"/>
              </a:solidFill>
              <a:latin typeface="楷体" panose="02010609060101010101" pitchFamily="49" charset="-122"/>
              <a:ea typeface="楷体" panose="02010609060101010101" pitchFamily="49" charset="-122"/>
              <a:sym typeface="+mn-ea"/>
            </a:endParaRPr>
          </a:p>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en-US" altLang="zh-CN" dirty="0">
                <a:solidFill>
                  <a:schemeClr val="tx1"/>
                </a:solidFill>
                <a:latin typeface="楷体" panose="02010609060101010101" pitchFamily="49" charset="-122"/>
                <a:ea typeface="楷体" panose="02010609060101010101" pitchFamily="49" charset="-122"/>
                <a:sym typeface="+mn-ea"/>
              </a:rPr>
              <a:t>  </a:t>
            </a:r>
            <a:endParaRPr lang="en-US" altLang="zh-CN" dirty="0">
              <a:solidFill>
                <a:schemeClr val="tx1"/>
              </a:solidFill>
              <a:latin typeface="楷体" panose="02010609060101010101" pitchFamily="49" charset="-122"/>
              <a:ea typeface="楷体" panose="02010609060101010101" pitchFamily="49" charset="-122"/>
              <a:sym typeface="+mn-ea"/>
            </a:endParaRPr>
          </a:p>
          <a:p>
            <a:pPr marL="357505" indent="-357505"/>
            <a:r>
              <a:rPr lang="en-US" altLang="zh-CN" dirty="0">
                <a:solidFill>
                  <a:schemeClr val="tx1"/>
                </a:solidFill>
                <a:latin typeface="楷体" panose="02010609060101010101" pitchFamily="49" charset="-122"/>
                <a:ea typeface="楷体" panose="02010609060101010101" pitchFamily="49" charset="-122"/>
                <a:sym typeface="+mn-ea"/>
              </a:rPr>
              <a:t>   </a:t>
            </a:r>
            <a:r>
              <a:rPr lang="zh-CN" altLang="zh-CN"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第三十</a:t>
            </a:r>
            <a:r>
              <a:rPr lang="zh-CN" altLang="zh-CN"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条</a:t>
            </a:r>
            <a:r>
              <a:rPr lang="zh-CN" altLang="en-US"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第一款</a:t>
            </a:r>
            <a:r>
              <a:rPr lang="zh-CN" altLang="zh-CN"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  生产符合国家规定条件的来源于古代经典名方的中药复方制剂，在申请药品批准文号时，可以仅提供非临床安全性研究资料。具体管理办法由国务院药品监督管理部门会同中医药主管部门制定。</a:t>
            </a:r>
            <a:endParaRPr lang="zh-CN" altLang="zh-CN"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kumimoji="0" lang="zh-CN" altLang="en-US" b="0" i="0" u="none" strike="noStrike" kern="1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endParaRPr>
          </a:p>
          <a:p>
            <a:pPr marL="357505" indent="-357505"/>
            <a:endParaRPr lang="zh-CN" altLang="en-US" dirty="0">
              <a:solidFill>
                <a:srgbClr val="FF0000"/>
              </a:solidFill>
              <a:latin typeface="楷体" panose="02010609060101010101" pitchFamily="49" charset="-122"/>
              <a:ea typeface="楷体" panose="02010609060101010101" pitchFamily="49" charset="-122"/>
            </a:endParaRPr>
          </a:p>
          <a:p>
            <a:pPr marL="357505" indent="-357505"/>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393255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5</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dirty="0">
                  <a:solidFill>
                    <a:schemeClr val="bg1"/>
                  </a:solidFill>
                  <a:ea typeface="楷体_GB2312" panose="02010609030101010101" charset="-122"/>
                  <a:cs typeface="Times New Roman" panose="02020603050405020304" pitchFamily="18" charset="0"/>
                  <a:sym typeface="+mn-ea"/>
                </a:rPr>
                <a:t>注重了制度</a:t>
              </a:r>
              <a:r>
                <a:rPr lang="zh-CN" altLang="zh-CN" b="1" dirty="0" smtClean="0">
                  <a:solidFill>
                    <a:schemeClr val="bg1"/>
                  </a:solidFill>
                  <a:ea typeface="楷体_GB2312" panose="02010609030101010101" charset="-122"/>
                  <a:cs typeface="Times New Roman" panose="02020603050405020304" pitchFamily="18" charset="0"/>
                  <a:sym typeface="+mn-ea"/>
                </a:rPr>
                <a:t>创新</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endPar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六</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是</a:t>
              </a:r>
              <a:r>
                <a:rPr lang="zh-CN" altLang="en-US" sz="2000" dirty="0" smtClean="0">
                  <a:latin typeface="楷体_GB2312" panose="02010609030101010101" charset="-122"/>
                  <a:ea typeface="楷体_GB2312" panose="02010609030101010101" charset="-122"/>
                  <a:sym typeface="+mn-ea"/>
                </a:rPr>
                <a:t>改革创新了仅用传统工艺配制的中药制剂品种管理。</a:t>
              </a:r>
              <a:endParaRPr lang="en-US" altLang="zh-CN" sz="2000" dirty="0">
                <a:latin typeface="楷体" panose="02010609060101010101" pitchFamily="49" charset="-122"/>
                <a:ea typeface="楷体" panose="02010609060101010101" pitchFamily="49" charset="-122"/>
                <a:cs typeface="Times New Roman" panose="02020603050405020304" pitchFamily="18" charset="0"/>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283835" y="2263775"/>
            <a:ext cx="662686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198110" y="2925445"/>
            <a:ext cx="6713220" cy="313626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endParaRPr lang="en-US" altLang="zh-CN" dirty="0">
              <a:solidFill>
                <a:srgbClr val="FF0000"/>
              </a:solidFill>
              <a:latin typeface="楷体" panose="02010609060101010101" pitchFamily="49" charset="-122"/>
              <a:ea typeface="楷体" panose="02010609060101010101" pitchFamily="49" charset="-122"/>
              <a:sym typeface="+mn-ea"/>
            </a:endParaRPr>
          </a:p>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en-US" altLang="zh-CN" dirty="0">
                <a:solidFill>
                  <a:schemeClr val="tx1"/>
                </a:solidFill>
                <a:latin typeface="楷体" panose="02010609060101010101" pitchFamily="49" charset="-122"/>
                <a:ea typeface="楷体" panose="02010609060101010101" pitchFamily="49" charset="-122"/>
                <a:sym typeface="+mn-ea"/>
              </a:rPr>
              <a:t>  </a:t>
            </a:r>
            <a:endParaRPr lang="en-US" altLang="zh-CN" dirty="0">
              <a:solidFill>
                <a:schemeClr val="tx1"/>
              </a:solidFill>
              <a:latin typeface="楷体" panose="02010609060101010101" pitchFamily="49" charset="-122"/>
              <a:ea typeface="楷体" panose="02010609060101010101" pitchFamily="49" charset="-122"/>
              <a:sym typeface="+mn-ea"/>
            </a:endParaRPr>
          </a:p>
          <a:p>
            <a:pPr marL="357505" indent="-357505"/>
            <a:r>
              <a:rPr lang="en-US" altLang="zh-CN" dirty="0">
                <a:solidFill>
                  <a:schemeClr val="tx1"/>
                </a:solidFill>
                <a:latin typeface="楷体" panose="02010609060101010101" pitchFamily="49" charset="-122"/>
                <a:ea typeface="楷体" panose="02010609060101010101" pitchFamily="49" charset="-122"/>
                <a:sym typeface="+mn-ea"/>
              </a:rPr>
              <a:t>   </a:t>
            </a:r>
            <a:r>
              <a:rPr lang="zh-CN" altLang="en-US" dirty="0" smtClean="0">
                <a:solidFill>
                  <a:schemeClr val="tx1"/>
                </a:solidFill>
                <a:latin typeface="楷体_GB2312" panose="02010609030101010101" charset="-122"/>
                <a:ea typeface="楷体_GB2312" panose="02010609030101010101" charset="-122"/>
                <a:sym typeface="+mn-ea"/>
              </a:rPr>
              <a:t>第三十二条  医疗机构配制的中药制剂品种，应当依法取得制剂批准文号。但是，仅应用传统工艺配制的中药制剂品种，向医疗机构所在地省、自治区、直辖市人民政府药品监督管理部门备案后即可配制，不需要取得制剂批准文号。</a:t>
            </a:r>
            <a:endParaRPr lang="zh-CN" altLang="en-US" dirty="0">
              <a:solidFill>
                <a:schemeClr val="tx1"/>
              </a:solidFill>
              <a:latin typeface="楷体" panose="02010609060101010101" pitchFamily="49" charset="-122"/>
              <a:ea typeface="楷体" panose="02010609060101010101" pitchFamily="49" charset="-122"/>
            </a:endParaRPr>
          </a:p>
          <a:p>
            <a:pPr marL="357505" indent="-357505"/>
            <a:endParaRPr lang="zh-CN" altLang="en-US" b="1" dirty="0">
              <a:solidFill>
                <a:schemeClr val="tx1"/>
              </a:solidFill>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solidFill>
                <a:schemeClr val="tx1"/>
              </a:solidFill>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8100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393255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5</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dirty="0">
                  <a:solidFill>
                    <a:schemeClr val="bg1"/>
                  </a:solidFill>
                  <a:ea typeface="楷体_GB2312" panose="02010609030101010101" charset="-122"/>
                  <a:cs typeface="Times New Roman" panose="02020603050405020304" pitchFamily="18" charset="0"/>
                  <a:sym typeface="+mn-ea"/>
                </a:rPr>
                <a:t>注重了制度</a:t>
              </a:r>
              <a:r>
                <a:rPr lang="zh-CN" altLang="zh-CN" b="1" dirty="0" smtClean="0">
                  <a:solidFill>
                    <a:schemeClr val="bg1"/>
                  </a:solidFill>
                  <a:ea typeface="楷体_GB2312" panose="02010609030101010101" charset="-122"/>
                  <a:cs typeface="Times New Roman" panose="02020603050405020304" pitchFamily="18" charset="0"/>
                  <a:sym typeface="+mn-ea"/>
                </a:rPr>
                <a:t>创新</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endPar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七</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是</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明确</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规定国家发展中医药师承教育，培养中医药专业技术人员。</a:t>
              </a:r>
              <a:endParaRPr lang="en-US" altLang="zh-CN" sz="2000" dirty="0">
                <a:latin typeface="楷体" panose="02010609060101010101" pitchFamily="49" charset="-122"/>
                <a:ea typeface="楷体" panose="02010609060101010101" pitchFamily="49" charset="-122"/>
                <a:cs typeface="Times New Roman" panose="02020603050405020304" pitchFamily="18" charset="0"/>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283835" y="2263775"/>
            <a:ext cx="662686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198110" y="2925445"/>
            <a:ext cx="6713220" cy="313626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endParaRPr lang="en-US" altLang="zh-CN" dirty="0">
              <a:solidFill>
                <a:srgbClr val="FF0000"/>
              </a:solidFill>
              <a:latin typeface="楷体" panose="02010609060101010101" pitchFamily="49" charset="-122"/>
              <a:ea typeface="楷体" panose="02010609060101010101" pitchFamily="49" charset="-122"/>
              <a:sym typeface="+mn-ea"/>
            </a:endParaRPr>
          </a:p>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en-US" altLang="zh-CN" dirty="0">
                <a:solidFill>
                  <a:schemeClr val="tx1"/>
                </a:solidFill>
                <a:latin typeface="楷体" panose="02010609060101010101" pitchFamily="49" charset="-122"/>
                <a:ea typeface="楷体" panose="02010609060101010101" pitchFamily="49" charset="-122"/>
                <a:sym typeface="+mn-ea"/>
              </a:rPr>
              <a:t>  </a:t>
            </a:r>
            <a:endParaRPr lang="en-US" altLang="zh-CN" dirty="0">
              <a:solidFill>
                <a:schemeClr val="tx1"/>
              </a:solidFill>
              <a:latin typeface="楷体" panose="02010609060101010101" pitchFamily="49" charset="-122"/>
              <a:ea typeface="楷体" panose="02010609060101010101" pitchFamily="49" charset="-122"/>
              <a:sym typeface="+mn-ea"/>
            </a:endParaRPr>
          </a:p>
          <a:p>
            <a:pPr marL="357505" indent="-357505"/>
            <a:r>
              <a:rPr lang="en-US" altLang="zh-CN" dirty="0">
                <a:solidFill>
                  <a:schemeClr val="tx1"/>
                </a:solidFill>
                <a:latin typeface="楷体" panose="02010609060101010101" pitchFamily="49" charset="-122"/>
                <a:ea typeface="楷体" panose="02010609060101010101" pitchFamily="49" charset="-122"/>
                <a:sym typeface="+mn-ea"/>
              </a:rPr>
              <a:t>   </a:t>
            </a:r>
            <a:r>
              <a:rPr lang="zh-CN" altLang="zh-CN"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第三十五条  国家发展中医药师承教育，支持有丰富临床经验和技术专长的中医医师、中药专业技术人员在执业、业务活动中带徒授业，传授中医药理论和技术方法，培养中医药专业技术人员。</a:t>
            </a:r>
            <a:endParaRPr lang="zh-CN" altLang="en-US" dirty="0">
              <a:solidFill>
                <a:schemeClr val="tx1"/>
              </a:solidFill>
              <a:latin typeface="楷体" panose="02010609060101010101" pitchFamily="49" charset="-122"/>
              <a:ea typeface="楷体" panose="02010609060101010101" pitchFamily="49" charset="-122"/>
            </a:endParaRPr>
          </a:p>
          <a:p>
            <a:pPr marL="357505" indent="-357505"/>
            <a:endParaRPr lang="zh-CN" altLang="en-US" b="1" dirty="0">
              <a:solidFill>
                <a:schemeClr val="tx1"/>
              </a:solidFill>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solidFill>
                <a:schemeClr val="tx1"/>
              </a:solidFill>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8100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393255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5</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dirty="0">
                  <a:solidFill>
                    <a:schemeClr val="bg1"/>
                  </a:solidFill>
                  <a:ea typeface="楷体_GB2312" panose="02010609030101010101" charset="-122"/>
                  <a:cs typeface="Times New Roman" panose="02020603050405020304" pitchFamily="18" charset="0"/>
                  <a:sym typeface="+mn-ea"/>
                </a:rPr>
                <a:t>注重了制度</a:t>
              </a:r>
              <a:r>
                <a:rPr lang="zh-CN" altLang="zh-CN" b="1" dirty="0" smtClean="0">
                  <a:solidFill>
                    <a:schemeClr val="bg1"/>
                  </a:solidFill>
                  <a:ea typeface="楷体_GB2312" panose="02010609030101010101" charset="-122"/>
                  <a:cs typeface="Times New Roman" panose="02020603050405020304" pitchFamily="18" charset="0"/>
                  <a:sym typeface="+mn-ea"/>
                </a:rPr>
                <a:t>创新</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endPar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a:latin typeface="楷体" panose="02010609060101010101" pitchFamily="49" charset="-122"/>
                  <a:ea typeface="楷体" panose="02010609060101010101" pitchFamily="49" charset="-122"/>
                  <a:cs typeface="Times New Roman" panose="02020603050405020304" pitchFamily="18" charset="0"/>
                  <a:sym typeface="+mn-ea"/>
                </a:rPr>
                <a:t>八</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是</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在</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明确</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规定建立和完善符合中医药特点的科学技术创新体系、评价体系和管理体系。</a:t>
              </a:r>
              <a:endParaRPr lang="zh-CN" altLang="en-US" sz="2000"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6038215" y="2263775"/>
            <a:ext cx="459613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6038215" y="2925445"/>
            <a:ext cx="4595495" cy="313626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endParaRPr lang="en-US" altLang="zh-CN" dirty="0">
              <a:solidFill>
                <a:srgbClr val="FF0000"/>
              </a:solidFill>
              <a:latin typeface="楷体" panose="02010609060101010101" pitchFamily="49" charset="-122"/>
              <a:ea typeface="楷体" panose="02010609060101010101" pitchFamily="49" charset="-122"/>
              <a:sym typeface="+mn-ea"/>
            </a:endParaRPr>
          </a:p>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en-US" altLang="zh-CN" dirty="0">
                <a:solidFill>
                  <a:schemeClr val="tx1"/>
                </a:solidFill>
                <a:latin typeface="楷体" panose="02010609060101010101" pitchFamily="49" charset="-122"/>
                <a:ea typeface="楷体" panose="02010609060101010101" pitchFamily="49" charset="-122"/>
                <a:sym typeface="+mn-ea"/>
              </a:rPr>
              <a:t>  </a:t>
            </a:r>
            <a:endParaRPr lang="en-US" altLang="zh-CN" dirty="0">
              <a:solidFill>
                <a:schemeClr val="tx1"/>
              </a:solidFill>
              <a:latin typeface="楷体" panose="02010609060101010101" pitchFamily="49" charset="-122"/>
              <a:ea typeface="楷体" panose="02010609060101010101" pitchFamily="49" charset="-122"/>
              <a:sym typeface="+mn-ea"/>
            </a:endParaRPr>
          </a:p>
          <a:p>
            <a:pPr marL="357505" indent="-357505"/>
            <a:r>
              <a:rPr lang="en-US" altLang="zh-CN" dirty="0">
                <a:solidFill>
                  <a:schemeClr val="tx1"/>
                </a:solidFill>
                <a:latin typeface="楷体" panose="02010609060101010101" pitchFamily="49" charset="-122"/>
                <a:ea typeface="楷体" panose="02010609060101010101" pitchFamily="49" charset="-122"/>
                <a:sym typeface="+mn-ea"/>
              </a:rPr>
              <a:t>   </a:t>
            </a:r>
            <a:r>
              <a:rPr lang="zh-CN" altLang="en-US" dirty="0" smtClean="0">
                <a:solidFill>
                  <a:schemeClr val="tx1"/>
                </a:solidFill>
                <a:latin typeface="楷体" panose="02010609060101010101" pitchFamily="49" charset="-122"/>
                <a:ea typeface="楷体" panose="02010609060101010101" pitchFamily="49" charset="-122"/>
                <a:sym typeface="+mn-ea"/>
              </a:rPr>
              <a:t>第四十条  国家建立和完善符合中医药特点的科学技术创新体系、评价体系和管理体制，推动中医药科学技术进步与创新。</a:t>
            </a:r>
            <a:endParaRPr lang="zh-CN" altLang="en-US" dirty="0">
              <a:solidFill>
                <a:schemeClr val="tx1"/>
              </a:solidFill>
              <a:latin typeface="楷体" panose="02010609060101010101" pitchFamily="49" charset="-122"/>
              <a:ea typeface="楷体" panose="02010609060101010101" pitchFamily="49" charset="-122"/>
            </a:endParaRPr>
          </a:p>
          <a:p>
            <a:pPr marL="357505" indent="-357505"/>
            <a:endParaRPr lang="zh-CN" altLang="en-US" b="1" dirty="0">
              <a:solidFill>
                <a:schemeClr val="tx1"/>
              </a:solidFill>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solidFill>
                <a:schemeClr val="tx1"/>
              </a:solidFill>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3" name="文本框 22"/>
          <p:cNvSpPr txBox="1"/>
          <p:nvPr/>
        </p:nvSpPr>
        <p:spPr>
          <a:xfrm>
            <a:off x="7825105" y="4672330"/>
            <a:ext cx="365442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微软雅黑" panose="020B0503020204020204" pitchFamily="34"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rPr>
              <a:t> </a:t>
            </a:r>
            <a:endParaRPr lang="zh-CN" altLang="en-US" sz="3000">
              <a:solidFill>
                <a:srgbClr val="581B1B"/>
              </a:solidFill>
              <a:uFillTx/>
              <a:latin typeface="楷体_GB2312" panose="02010609030101010101" charset="-122"/>
              <a:ea typeface="楷体_GB2312" panose="02010609030101010101" charset="-122"/>
              <a:cs typeface="楷体_GB2312" panose="02010609030101010101" charset="-122"/>
            </a:endParaRPr>
          </a:p>
        </p:txBody>
      </p:sp>
      <p:sp>
        <p:nvSpPr>
          <p:cNvPr id="69634" name="标题 1"/>
          <p:cNvSpPr txBox="1"/>
          <p:nvPr/>
        </p:nvSpPr>
        <p:spPr>
          <a:xfrm>
            <a:off x="38100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078230" y="2263775"/>
            <a:ext cx="4119880" cy="3932555"/>
            <a:chOff x="0" y="0"/>
            <a:chExt cx="4119563" cy="3652837"/>
          </a:xfrm>
        </p:grpSpPr>
        <p:sp>
          <p:nvSpPr>
            <p:cNvPr id="23559" name="Rectangle 3"/>
            <p:cNvSpPr>
              <a:spLocks noChangeArrowheads="1"/>
            </p:cNvSpPr>
            <p:nvPr/>
          </p:nvSpPr>
          <p:spPr bwMode="auto">
            <a:xfrm>
              <a:off x="149226" y="0"/>
              <a:ext cx="3816350" cy="43180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5</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dirty="0">
                  <a:solidFill>
                    <a:schemeClr val="bg1"/>
                  </a:solidFill>
                  <a:ea typeface="楷体_GB2312" panose="02010609030101010101" charset="-122"/>
                  <a:cs typeface="Times New Roman" panose="02020603050405020304" pitchFamily="18" charset="0"/>
                  <a:sym typeface="+mn-ea"/>
                </a:rPr>
                <a:t>注重了制度</a:t>
              </a:r>
              <a:r>
                <a:rPr lang="zh-CN" altLang="zh-CN" b="1" dirty="0" smtClean="0">
                  <a:solidFill>
                    <a:schemeClr val="bg1"/>
                  </a:solidFill>
                  <a:ea typeface="楷体_GB2312" panose="02010609030101010101" charset="-122"/>
                  <a:cs typeface="Times New Roman" panose="02020603050405020304" pitchFamily="18" charset="0"/>
                  <a:sym typeface="+mn-ea"/>
                </a:rPr>
                <a:t>创新</a:t>
              </a:r>
              <a:endParaRPr kumimoji="0" lang="zh-CN" altLang="zh-CN" sz="1800" b="1" i="0" u="none" strike="noStrike" kern="100" cap="none" spc="0" normalizeH="0" baseline="0" noProof="0" dirty="0" smtClean="0">
                <a:ln>
                  <a:noFill/>
                </a:ln>
                <a:solidFill>
                  <a:schemeClr val="bg1"/>
                </a:solidFill>
                <a:effectLst/>
                <a:uLnTx/>
                <a:uFillTx/>
                <a:latin typeface="等线" panose="02010600030101010101" pitchFamily="2" charset="-122"/>
                <a:ea typeface="楷体_GB2312" panose="02010609030101010101" charset="-122"/>
                <a:cs typeface="Times New Roman" panose="02020603050405020304" pitchFamily="18" charset="0"/>
                <a:sym typeface="+mn-ea"/>
              </a:endParaRPr>
            </a:p>
          </p:txBody>
        </p:sp>
        <p:sp>
          <p:nvSpPr>
            <p:cNvPr id="32790" name="AutoShape 6"/>
            <p:cNvSpPr/>
            <p:nvPr/>
          </p:nvSpPr>
          <p:spPr>
            <a:xfrm>
              <a:off x="149226" y="661987"/>
              <a:ext cx="3786187" cy="287972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endPar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九</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是</a:t>
              </a:r>
              <a:r>
                <a:rPr lang="zh-CN" altLang="en-US"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创新提出了</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建立</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中医药传统</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知识保护</a:t>
              </a:r>
              <a:r>
                <a:rPr lang="zh-CN"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制度</a:t>
              </a:r>
              <a:r>
                <a:rPr lang="zh-CN" altLang="zh-CN" sz="2000" kern="100" dirty="0" smtClean="0">
                  <a:latin typeface="楷体" panose="02010609060101010101" pitchFamily="49" charset="-122"/>
                  <a:ea typeface="楷体" panose="02010609060101010101" pitchFamily="49" charset="-122"/>
                  <a:cs typeface="Times New Roman" panose="02020603050405020304" pitchFamily="18" charset="0"/>
                  <a:sym typeface="+mn-ea"/>
                </a:rPr>
                <a:t>。</a:t>
              </a:r>
              <a:endParaRPr lang="en-US" altLang="zh-CN" sz="2000" dirty="0">
                <a:latin typeface="楷体" panose="02010609060101010101" pitchFamily="49" charset="-122"/>
                <a:ea typeface="楷体" panose="02010609060101010101" pitchFamily="49" charset="-122"/>
                <a:cs typeface="Times New Roman" panose="02020603050405020304" pitchFamily="18" charset="0"/>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pPr>
              <a:endParaRPr lang="zh-CN" altLang="en-US" sz="2000" b="1" dirty="0">
                <a:latin typeface="楷体_GB2312" panose="02010609030101010101" charset="-122"/>
                <a:ea typeface="楷体_GB2312" panose="02010609030101010101" charset="-122"/>
              </a:endParaRPr>
            </a:p>
            <a:p>
              <a:pPr marL="357505" indent="-357505">
                <a:lnSpc>
                  <a:spcPct val="125000"/>
                </a:lnSpc>
                <a:spcBef>
                  <a:spcPct val="20000"/>
                </a:spcBef>
                <a:buClr>
                  <a:schemeClr val="bg2"/>
                </a:buClr>
                <a:buSzPct val="75000"/>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
        <p:nvSpPr>
          <p:cNvPr id="23555" name="Rectangle 4"/>
          <p:cNvSpPr>
            <a:spLocks noChangeArrowheads="1"/>
          </p:cNvSpPr>
          <p:nvPr/>
        </p:nvSpPr>
        <p:spPr bwMode="auto">
          <a:xfrm>
            <a:off x="5881370" y="2263775"/>
            <a:ext cx="4673600" cy="431800"/>
          </a:xfrm>
          <a:prstGeom prst="rect">
            <a:avLst/>
          </a:prstGeom>
          <a:solidFill>
            <a:srgbClr val="5F5F5F"/>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rPr>
              <a:t>法条例举</a:t>
            </a:r>
            <a:endParaRPr kumimoji="0" lang="zh-CN" altLang="en-US" sz="1800" b="1" i="0" u="none" strike="noStrike" kern="1200" cap="none" spc="0" normalizeH="0" baseline="0" noProof="0" smtClean="0">
              <a:ln>
                <a:noFill/>
              </a:ln>
              <a:solidFill>
                <a:schemeClr val="bg1"/>
              </a:solidFill>
              <a:effectLst>
                <a:outerShdw blurRad="38100" dist="38100" dir="2700000" algn="tl">
                  <a:srgbClr val="000000"/>
                </a:outerShdw>
              </a:effectLst>
              <a:uLnTx/>
              <a:uFillTx/>
              <a:latin typeface="楷体_GB2312" panose="02010609030101010101" charset="-122"/>
              <a:ea typeface="楷体_GB2312" panose="02010609030101010101" charset="-122"/>
              <a:cs typeface="+mn-cs"/>
            </a:endParaRPr>
          </a:p>
        </p:txBody>
      </p:sp>
      <p:sp>
        <p:nvSpPr>
          <p:cNvPr id="32772" name="AutoShape 7"/>
          <p:cNvSpPr/>
          <p:nvPr/>
        </p:nvSpPr>
        <p:spPr>
          <a:xfrm>
            <a:off x="5881370" y="2925445"/>
            <a:ext cx="4674235" cy="3136265"/>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endParaRPr lang="en-US" altLang="zh-CN" dirty="0">
              <a:solidFill>
                <a:srgbClr val="FF0000"/>
              </a:solidFill>
              <a:latin typeface="楷体" panose="02010609060101010101" pitchFamily="49" charset="-122"/>
              <a:ea typeface="楷体" panose="02010609060101010101" pitchFamily="49" charset="-122"/>
              <a:sym typeface="+mn-ea"/>
            </a:endParaRPr>
          </a:p>
          <a:p>
            <a:pPr marL="357505" indent="-357505"/>
            <a:r>
              <a:rPr lang="en-US" altLang="zh-CN" dirty="0">
                <a:solidFill>
                  <a:srgbClr val="FF0000"/>
                </a:solidFill>
                <a:latin typeface="楷体" panose="02010609060101010101" pitchFamily="49" charset="-122"/>
                <a:ea typeface="楷体" panose="02010609060101010101" pitchFamily="49" charset="-122"/>
                <a:sym typeface="+mn-ea"/>
              </a:rPr>
              <a:t> </a:t>
            </a:r>
            <a:r>
              <a:rPr lang="en-US" altLang="zh-CN" dirty="0">
                <a:solidFill>
                  <a:schemeClr val="tx1"/>
                </a:solidFill>
                <a:latin typeface="楷体" panose="02010609060101010101" pitchFamily="49" charset="-122"/>
                <a:ea typeface="楷体" panose="02010609060101010101" pitchFamily="49" charset="-122"/>
                <a:sym typeface="+mn-ea"/>
              </a:rPr>
              <a:t>  </a:t>
            </a:r>
            <a:r>
              <a:rPr lang="zh-CN"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第四十三</a:t>
            </a:r>
            <a:r>
              <a:rPr lang="zh-CN" altLang="zh-CN"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条  </a:t>
            </a:r>
            <a:r>
              <a:rPr lang="zh-CN"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国家建立中医药传统知识保护数据库、保护名录和保护制度。</a:t>
            </a:r>
            <a:endParaRPr lang="zh-CN"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r>
              <a:rPr lang="zh-CN" altLang="zh-CN"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en-US"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中医药传统知识持有人对其持有的中医药传统知识享有传承使用的权利，对他人获取、利用其持有的中医药传统知识享有知情同意和利益分享等权利</a:t>
            </a:r>
            <a:r>
              <a:rPr lang="zh-CN" altLang="zh-CN"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a:t>
            </a:r>
            <a:endParaRPr lang="zh-CN" altLang="en-US" b="1" dirty="0">
              <a:solidFill>
                <a:schemeClr val="tx1"/>
              </a:solidFill>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solidFill>
                <a:schemeClr val="tx1"/>
              </a:solidFill>
              <a:latin typeface="楷体_GB2312" panose="02010609030101010101" charset="-122"/>
              <a:ea typeface="楷体_GB2312" panose="02010609030101010101" charset="-122"/>
            </a:endParaRPr>
          </a:p>
        </p:txBody>
      </p:sp>
    </p:spTree>
    <p:custDataLst>
      <p:tags r:id="rId3"/>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44894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32774" name="组合 15"/>
          <p:cNvGrpSpPr/>
          <p:nvPr/>
        </p:nvGrpSpPr>
        <p:grpSpPr>
          <a:xfrm>
            <a:off x="1979930" y="2196465"/>
            <a:ext cx="7350125" cy="4134485"/>
            <a:chOff x="-288268" y="0"/>
            <a:chExt cx="7349559" cy="3652837"/>
          </a:xfrm>
        </p:grpSpPr>
        <p:sp>
          <p:nvSpPr>
            <p:cNvPr id="23559" name="Rectangle 3"/>
            <p:cNvSpPr>
              <a:spLocks noChangeArrowheads="1"/>
            </p:cNvSpPr>
            <p:nvPr/>
          </p:nvSpPr>
          <p:spPr bwMode="auto">
            <a:xfrm>
              <a:off x="-288268" y="0"/>
              <a:ext cx="7349559" cy="431990"/>
            </a:xfrm>
            <a:prstGeom prst="rect">
              <a:avLst/>
            </a:prstGeom>
            <a:solidFill>
              <a:srgbClr val="C00000"/>
            </a:solidFill>
            <a:ln w="9525">
              <a:noFill/>
              <a:miter lim="800000"/>
            </a:ln>
          </p:spPr>
          <p:txBody>
            <a:bodyPr wrap="none" anchor="ct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lang="zh-CN"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6</a:t>
              </a:r>
              <a:r>
                <a:rPr lang="zh-CN" altLang="en-US" b="1" noProof="0" dirty="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rPr>
                <a:t>、</a:t>
              </a:r>
              <a:r>
                <a:rPr lang="zh-CN" altLang="zh-CN" b="1" dirty="0">
                  <a:solidFill>
                    <a:schemeClr val="bg1"/>
                  </a:solidFill>
                  <a:ea typeface="楷体_GB2312" panose="02010609030101010101" charset="-122"/>
                  <a:cs typeface="Times New Roman" panose="02020603050405020304" pitchFamily="18" charset="0"/>
                  <a:sym typeface="+mn-ea"/>
                </a:rPr>
                <a:t>凸显了扶持规范</a:t>
              </a:r>
              <a:r>
                <a:rPr lang="zh-CN" altLang="zh-CN" b="1" dirty="0" smtClean="0">
                  <a:solidFill>
                    <a:schemeClr val="bg1"/>
                  </a:solidFill>
                  <a:ea typeface="楷体_GB2312" panose="02010609030101010101" charset="-122"/>
                  <a:cs typeface="Times New Roman" panose="02020603050405020304" pitchFamily="18" charset="0"/>
                  <a:sym typeface="+mn-ea"/>
                </a:rPr>
                <a:t>并重</a:t>
              </a:r>
              <a:endParaRPr kumimoji="0" lang="zh-CN" altLang="zh-CN" b="1" i="0" u="none" strike="noStrike" kern="100" cap="none" spc="0" normalizeH="0" baseline="0" noProof="0" dirty="0" smtClean="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1" i="0" u="none" strike="noStrike" kern="100" cap="none" spc="0" normalizeH="0" baseline="0" noProof="0" dirty="0" smtClean="0">
                <a:ln>
                  <a:noFill/>
                </a:ln>
                <a:solidFill>
                  <a:schemeClr val="bg1"/>
                </a:solidFill>
                <a:effectLst/>
                <a:uLnTx/>
                <a:uFillTx/>
                <a:latin typeface="Calibri" panose="020F0502020204030204"/>
                <a:ea typeface="楷体_GB2312" panose="02010609030101010101" charset="-122"/>
                <a:cs typeface="Times New Roman" panose="02020603050405020304" pitchFamily="18" charset="0"/>
                <a:sym typeface="+mn-ea"/>
              </a:endParaRPr>
            </a:p>
          </p:txBody>
        </p:sp>
        <p:sp>
          <p:nvSpPr>
            <p:cNvPr id="32790" name="AutoShape 6"/>
            <p:cNvSpPr/>
            <p:nvPr/>
          </p:nvSpPr>
          <p:spPr>
            <a:xfrm>
              <a:off x="-288268" y="662010"/>
              <a:ext cx="7349559" cy="2879744"/>
            </a:xfrm>
            <a:prstGeom prst="roundRect">
              <a:avLst>
                <a:gd name="adj" fmla="val 0"/>
              </a:avLst>
            </a:prstGeom>
            <a:noFill/>
            <a:ln w="3175" cap="flat" cmpd="sng">
              <a:solidFill>
                <a:srgbClr val="969696"/>
              </a:solidFill>
              <a:prstDash val="solid"/>
              <a:headEnd type="none" w="med" len="med"/>
              <a:tailEnd type="none" w="med" len="med"/>
            </a:ln>
          </p:spPr>
          <p:txBody>
            <a:bodyPr/>
            <a:p>
              <a:pPr marL="357505" indent="-357505">
                <a:lnSpc>
                  <a:spcPct val="125000"/>
                </a:lnSpc>
                <a:spcBef>
                  <a:spcPct val="20000"/>
                </a:spcBef>
                <a:buClr>
                  <a:schemeClr val="bg2"/>
                </a:buClr>
                <a:buSzPct val="75000"/>
                <a:buFont typeface="Wingdings" panose="05000000000000000000" pitchFamily="2" charset="2"/>
              </a:pPr>
              <a:r>
                <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rPr>
                <a:t>   </a:t>
              </a:r>
              <a:endParaRPr lang="en-US" altLang="zh-CN" sz="2000" kern="100" dirty="0">
                <a:latin typeface="楷体" panose="02010609060101010101" pitchFamily="49" charset="-122"/>
                <a:ea typeface="楷体" panose="02010609060101010101" pitchFamily="49" charset="-122"/>
                <a:cs typeface="Times New Roman" panose="02020603050405020304" pitchFamily="18" charset="0"/>
                <a:sym typeface="+mn-ea"/>
              </a:endParaRPr>
            </a:p>
            <a:p>
              <a:pPr marL="357505" indent="-357505">
                <a:lnSpc>
                  <a:spcPct val="125000"/>
                </a:lnSpc>
                <a:spcBef>
                  <a:spcPct val="20000"/>
                </a:spcBef>
                <a:buClr>
                  <a:schemeClr val="bg2"/>
                </a:buClr>
                <a:buSzPct val="75000"/>
                <a:buFont typeface="Wingdings" panose="05000000000000000000" pitchFamily="2" charset="2"/>
              </a:pPr>
              <a:r>
                <a:rPr lang="zh-CN" altLang="zh-CN" sz="2000" b="1" dirty="0" smtClean="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中医药</a:t>
              </a:r>
              <a:r>
                <a:rPr lang="zh-CN" altLang="zh-CN" sz="2000" dirty="0">
                  <a:latin typeface="楷体" panose="02010609060101010101" pitchFamily="49" charset="-122"/>
                  <a:ea typeface="楷体" panose="02010609060101010101" pitchFamily="49" charset="-122"/>
                  <a:cs typeface="Times New Roman" panose="02020603050405020304" pitchFamily="18" charset="0"/>
                  <a:sym typeface="+mn-ea"/>
                </a:rPr>
                <a:t>法一方面</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对</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扶持促进</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中医药</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发展</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做</a:t>
              </a:r>
              <a:r>
                <a:rPr lang="zh-CN" altLang="zh-CN" sz="2000" dirty="0">
                  <a:latin typeface="楷体" panose="02010609060101010101" pitchFamily="49" charset="-122"/>
                  <a:ea typeface="楷体" panose="02010609060101010101" pitchFamily="49" charset="-122"/>
                  <a:cs typeface="Times New Roman" panose="02020603050405020304" pitchFamily="18" charset="0"/>
                  <a:sym typeface="+mn-ea"/>
                </a:rPr>
                <a:t>了系统的制度安排，另一方面也</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强调</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了加强</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事</a:t>
              </a:r>
              <a:r>
                <a:rPr lang="zh-CN" altLang="zh-CN" sz="2000" dirty="0">
                  <a:latin typeface="楷体" panose="02010609060101010101" pitchFamily="49" charset="-122"/>
                  <a:ea typeface="楷体" panose="02010609060101010101" pitchFamily="49" charset="-122"/>
                  <a:cs typeface="Times New Roman" panose="02020603050405020304" pitchFamily="18" charset="0"/>
                  <a:sym typeface="+mn-ea"/>
                </a:rPr>
                <a:t>中事后</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监管</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，并明确了违法应当承担的</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法律责任</a:t>
              </a:r>
              <a:r>
                <a:rPr lang="zh-CN" altLang="en-US" sz="2000" dirty="0" smtClean="0">
                  <a:latin typeface="楷体" panose="02010609060101010101" pitchFamily="49" charset="-122"/>
                  <a:ea typeface="楷体" panose="02010609060101010101" pitchFamily="49" charset="-122"/>
                  <a:cs typeface="Times New Roman" panose="02020603050405020304" pitchFamily="18" charset="0"/>
                  <a:sym typeface="+mn-ea"/>
                </a:rPr>
                <a:t>，凸显了扶持规范并举的立法宗旨</a:t>
              </a:r>
              <a:r>
                <a:rPr lang="zh-CN" altLang="zh-CN" sz="2000" dirty="0" smtClean="0">
                  <a:latin typeface="楷体" panose="02010609060101010101" pitchFamily="49" charset="-122"/>
                  <a:ea typeface="楷体" panose="02010609060101010101" pitchFamily="49" charset="-122"/>
                  <a:cs typeface="Times New Roman" panose="02020603050405020304" pitchFamily="18" charset="0"/>
                  <a:sym typeface="+mn-ea"/>
                </a:rPr>
                <a:t>。</a:t>
              </a:r>
              <a:endParaRPr lang="en-US" altLang="zh-CN" sz="2000" b="1" dirty="0">
                <a:latin typeface="楷体" panose="02010609060101010101" pitchFamily="49" charset="-122"/>
                <a:ea typeface="楷体" panose="02010609060101010101" pitchFamily="49" charset="-122"/>
                <a:cs typeface="Times New Roman" panose="02020603050405020304" pitchFamily="18" charset="0"/>
              </a:endParaRPr>
            </a:p>
            <a:p>
              <a:pPr marL="357505" indent="-357505">
                <a:lnSpc>
                  <a:spcPct val="125000"/>
                </a:lnSpc>
                <a:spcBef>
                  <a:spcPct val="20000"/>
                </a:spcBef>
                <a:buClr>
                  <a:schemeClr val="bg2"/>
                </a:buClr>
                <a:buSzPct val="75000"/>
                <a:buFont typeface="Wingdings" panose="05000000000000000000" pitchFamily="2" charset="2"/>
              </a:pPr>
              <a:endParaRPr lang="zh-CN" altLang="en-US" b="1" dirty="0">
                <a:latin typeface="楷体_GB2312" panose="02010609030101010101" charset="-122"/>
                <a:ea typeface="楷体_GB2312" panose="02010609030101010101" charset="-122"/>
              </a:endParaRPr>
            </a:p>
            <a:p>
              <a:pPr marL="357505" indent="-357505">
                <a:lnSpc>
                  <a:spcPct val="120000"/>
                </a:lnSpc>
                <a:spcBef>
                  <a:spcPct val="50000"/>
                </a:spcBef>
                <a:buClr>
                  <a:srgbClr val="B2B2B2"/>
                </a:buClr>
                <a:buFont typeface="Wingdings" panose="05000000000000000000" pitchFamily="2" charset="2"/>
                <a:buChar char="n"/>
              </a:pPr>
              <a:endParaRPr lang="zh-CN" altLang="en-US" b="1" dirty="0">
                <a:latin typeface="楷体_GB2312" panose="02010609030101010101" charset="-122"/>
                <a:ea typeface="楷体_GB2312" panose="02010609030101010101" charset="-122"/>
              </a:endParaRPr>
            </a:p>
          </p:txBody>
        </p:sp>
        <p:pic>
          <p:nvPicPr>
            <p:cNvPr id="32791" name="Picture 57"/>
            <p:cNvPicPr>
              <a:picLocks noChangeAspect="1"/>
            </p:cNvPicPr>
            <p:nvPr/>
          </p:nvPicPr>
          <p:blipFill>
            <a:blip r:embed="rId2">
              <a:lum bright="23999"/>
            </a:blip>
            <a:srcRect t="50450" r="-420"/>
            <a:stretch>
              <a:fillRect/>
            </a:stretch>
          </p:blipFill>
          <p:spPr>
            <a:xfrm>
              <a:off x="0" y="439737"/>
              <a:ext cx="4119563" cy="101600"/>
            </a:xfrm>
            <a:prstGeom prst="rect">
              <a:avLst/>
            </a:prstGeom>
            <a:noFill/>
            <a:ln w="9525">
              <a:noFill/>
            </a:ln>
          </p:spPr>
        </p:pic>
        <p:pic>
          <p:nvPicPr>
            <p:cNvPr id="32792" name="Picture 57"/>
            <p:cNvPicPr>
              <a:picLocks noChangeAspect="1"/>
            </p:cNvPicPr>
            <p:nvPr/>
          </p:nvPicPr>
          <p:blipFill>
            <a:blip r:embed="rId2">
              <a:lum bright="23999"/>
            </a:blip>
            <a:srcRect t="50450" r="-420"/>
            <a:stretch>
              <a:fillRect/>
            </a:stretch>
          </p:blipFill>
          <p:spPr>
            <a:xfrm>
              <a:off x="0" y="3551237"/>
              <a:ext cx="4119563" cy="101600"/>
            </a:xfrm>
            <a:prstGeom prst="rect">
              <a:avLst/>
            </a:prstGeom>
            <a:noFill/>
            <a:ln w="9525">
              <a:noFill/>
            </a:ln>
          </p:spPr>
        </p:pic>
      </p:grpSp>
    </p:spTree>
    <p:custDataLst>
      <p:tags r:id="rId3"/>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448945"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69634" name="标题 1"/>
          <p:cNvSpPr txBox="1"/>
          <p:nvPr/>
        </p:nvSpPr>
        <p:spPr>
          <a:xfrm>
            <a:off x="-291465" y="1073785"/>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pic>
        <p:nvPicPr>
          <p:cNvPr id="71683" name="组合 31"/>
          <p:cNvPicPr/>
          <p:nvPr/>
        </p:nvPicPr>
        <p:blipFill>
          <a:blip r:embed="rId2"/>
          <a:stretch>
            <a:fillRect/>
          </a:stretch>
        </p:blipFill>
        <p:spPr>
          <a:xfrm>
            <a:off x="7336155" y="1861820"/>
            <a:ext cx="5059363" cy="4267200"/>
          </a:xfrm>
          <a:prstGeom prst="rect">
            <a:avLst/>
          </a:prstGeom>
          <a:noFill/>
          <a:ln w="9525">
            <a:noFill/>
          </a:ln>
        </p:spPr>
      </p:pic>
      <p:grpSp>
        <p:nvGrpSpPr>
          <p:cNvPr id="2" name="组合 28"/>
          <p:cNvGrpSpPr/>
          <p:nvPr/>
        </p:nvGrpSpPr>
        <p:grpSpPr>
          <a:xfrm>
            <a:off x="9978073" y="1804988"/>
            <a:ext cx="1865312" cy="1812925"/>
            <a:chOff x="0" y="0"/>
            <a:chExt cx="1864780" cy="1812648"/>
          </a:xfrm>
        </p:grpSpPr>
        <p:sp>
          <p:nvSpPr>
            <p:cNvPr id="66570" name="任意多边形 40"/>
            <p:cNvSpPr/>
            <p:nvPr/>
          </p:nvSpPr>
          <p:spPr>
            <a:xfrm>
              <a:off x="1282334" y="199994"/>
              <a:ext cx="582446" cy="395228"/>
            </a:xfrm>
            <a:custGeom>
              <a:avLst/>
              <a:gdLst>
                <a:gd name="txL" fmla="*/ 0 w 582864"/>
                <a:gd name="txT" fmla="*/ 0 h 395037"/>
                <a:gd name="txR" fmla="*/ 582864 w 582864"/>
                <a:gd name="txB" fmla="*/ 395037 h 395037"/>
              </a:gdLst>
              <a:ahLst/>
              <a:cxnLst>
                <a:cxn ang="0">
                  <a:pos x="368969" y="38100"/>
                </a:cxn>
                <a:cxn ang="0">
                  <a:pos x="461211" y="6016"/>
                </a:cxn>
                <a:cxn ang="0">
                  <a:pos x="549442" y="2006"/>
                </a:cxn>
                <a:cxn ang="0">
                  <a:pos x="581527" y="18048"/>
                </a:cxn>
                <a:cxn ang="0">
                  <a:pos x="557464" y="66174"/>
                </a:cxn>
                <a:cxn ang="0">
                  <a:pos x="485274" y="142374"/>
                </a:cxn>
                <a:cxn ang="0">
                  <a:pos x="368969" y="226595"/>
                </a:cxn>
                <a:cxn ang="0">
                  <a:pos x="0" y="395037"/>
                </a:cxn>
                <a:cxn ang="0">
                  <a:pos x="368969" y="38100"/>
                </a:cxn>
              </a:cxnLst>
              <a:rect l="txL" t="txT" r="txR" b="txB"/>
              <a:pathLst>
                <a:path w="582864" h="395037">
                  <a:moveTo>
                    <a:pt x="368969" y="38100"/>
                  </a:moveTo>
                  <a:cubicBezTo>
                    <a:pt x="400050" y="25066"/>
                    <a:pt x="431132" y="12032"/>
                    <a:pt x="461211" y="6016"/>
                  </a:cubicBezTo>
                  <a:cubicBezTo>
                    <a:pt x="491290" y="0"/>
                    <a:pt x="529389" y="1"/>
                    <a:pt x="549442" y="2006"/>
                  </a:cubicBezTo>
                  <a:cubicBezTo>
                    <a:pt x="569495" y="4011"/>
                    <a:pt x="580190" y="7353"/>
                    <a:pt x="581527" y="18048"/>
                  </a:cubicBezTo>
                  <a:cubicBezTo>
                    <a:pt x="582864" y="28743"/>
                    <a:pt x="573506" y="45453"/>
                    <a:pt x="557464" y="66174"/>
                  </a:cubicBezTo>
                  <a:cubicBezTo>
                    <a:pt x="541422" y="86895"/>
                    <a:pt x="516690" y="115637"/>
                    <a:pt x="485274" y="142374"/>
                  </a:cubicBezTo>
                  <a:cubicBezTo>
                    <a:pt x="453858" y="169111"/>
                    <a:pt x="449848" y="184485"/>
                    <a:pt x="368969" y="226595"/>
                  </a:cubicBezTo>
                  <a:cubicBezTo>
                    <a:pt x="288090" y="268705"/>
                    <a:pt x="144045" y="331871"/>
                    <a:pt x="0" y="395037"/>
                  </a:cubicBezTo>
                  <a:lnTo>
                    <a:pt x="368969" y="38100"/>
                  </a:lnTo>
                  <a:close/>
                </a:path>
              </a:pathLst>
            </a:custGeom>
            <a:gradFill rotWithShape="0">
              <a:gsLst>
                <a:gs pos="0">
                  <a:srgbClr val="262626">
                    <a:alpha val="100000"/>
                  </a:srgbClr>
                </a:gs>
                <a:gs pos="13000">
                  <a:srgbClr val="7F7F7F">
                    <a:alpha val="100000"/>
                  </a:srgbClr>
                </a:gs>
                <a:gs pos="53000">
                  <a:srgbClr val="595959">
                    <a:alpha val="100000"/>
                  </a:srgbClr>
                </a:gs>
                <a:gs pos="100000">
                  <a:srgbClr val="595959">
                    <a:alpha val="100000"/>
                  </a:srgbClr>
                </a:gs>
              </a:gsLst>
              <a:lin ang="600000"/>
              <a:tileRect/>
            </a:gradFill>
            <a:ln w="9525">
              <a:noFill/>
            </a:ln>
          </p:spPr>
          <p:txBody>
            <a:bodyPr/>
            <a:p>
              <a:endParaRPr lang="zh-CN" altLang="en-US" dirty="0">
                <a:latin typeface="Arial" panose="020B0604020202020204" pitchFamily="34" charset="0"/>
              </a:endParaRPr>
            </a:p>
          </p:txBody>
        </p:sp>
        <p:sp>
          <p:nvSpPr>
            <p:cNvPr id="66571" name="任意多边形 41"/>
            <p:cNvSpPr/>
            <p:nvPr/>
          </p:nvSpPr>
          <p:spPr>
            <a:xfrm>
              <a:off x="1245832" y="0"/>
              <a:ext cx="415806" cy="558715"/>
            </a:xfrm>
            <a:custGeom>
              <a:avLst/>
              <a:gdLst>
                <a:gd name="txL" fmla="*/ 0 w 415758"/>
                <a:gd name="txT" fmla="*/ 0 h 558800"/>
                <a:gd name="txR" fmla="*/ 415758 w 415758"/>
                <a:gd name="txB" fmla="*/ 558800 h 558800"/>
              </a:gdLst>
              <a:ahLst/>
              <a:cxnLst>
                <a:cxn ang="0">
                  <a:pos x="0" y="558800"/>
                </a:cxn>
                <a:cxn ang="0">
                  <a:pos x="120315" y="270043"/>
                </a:cxn>
                <a:cxn ang="0">
                  <a:pos x="196515" y="161758"/>
                </a:cxn>
                <a:cxn ang="0">
                  <a:pos x="272715" y="73527"/>
                </a:cxn>
                <a:cxn ang="0">
                  <a:pos x="356936" y="9358"/>
                </a:cxn>
                <a:cxn ang="0">
                  <a:pos x="405063" y="17379"/>
                </a:cxn>
                <a:cxn ang="0">
                  <a:pos x="413084" y="109622"/>
                </a:cxn>
                <a:cxn ang="0">
                  <a:pos x="389021" y="225927"/>
                </a:cxn>
                <a:cxn ang="0">
                  <a:pos x="0" y="558800"/>
                </a:cxn>
              </a:cxnLst>
              <a:rect l="txL" t="txT" r="txR" b="txB"/>
              <a:pathLst>
                <a:path w="415758" h="558800">
                  <a:moveTo>
                    <a:pt x="0" y="558800"/>
                  </a:moveTo>
                  <a:cubicBezTo>
                    <a:pt x="43781" y="447508"/>
                    <a:pt x="87563" y="336217"/>
                    <a:pt x="120315" y="270043"/>
                  </a:cubicBezTo>
                  <a:cubicBezTo>
                    <a:pt x="153067" y="203869"/>
                    <a:pt x="171115" y="194511"/>
                    <a:pt x="196515" y="161758"/>
                  </a:cubicBezTo>
                  <a:cubicBezTo>
                    <a:pt x="221915" y="129005"/>
                    <a:pt x="245978" y="98927"/>
                    <a:pt x="272715" y="73527"/>
                  </a:cubicBezTo>
                  <a:cubicBezTo>
                    <a:pt x="299452" y="48127"/>
                    <a:pt x="334878" y="18716"/>
                    <a:pt x="356936" y="9358"/>
                  </a:cubicBezTo>
                  <a:cubicBezTo>
                    <a:pt x="378994" y="0"/>
                    <a:pt x="395705" y="668"/>
                    <a:pt x="405063" y="17379"/>
                  </a:cubicBezTo>
                  <a:cubicBezTo>
                    <a:pt x="414421" y="34090"/>
                    <a:pt x="415758" y="74864"/>
                    <a:pt x="413084" y="109622"/>
                  </a:cubicBezTo>
                  <a:cubicBezTo>
                    <a:pt x="410410" y="144380"/>
                    <a:pt x="399715" y="185153"/>
                    <a:pt x="389021" y="225927"/>
                  </a:cubicBezTo>
                  <a:lnTo>
                    <a:pt x="0" y="558800"/>
                  </a:lnTo>
                  <a:close/>
                </a:path>
              </a:pathLst>
            </a:custGeom>
            <a:gradFill rotWithShape="0">
              <a:gsLst>
                <a:gs pos="0">
                  <a:srgbClr val="262626">
                    <a:alpha val="100000"/>
                  </a:srgbClr>
                </a:gs>
                <a:gs pos="13000">
                  <a:srgbClr val="7F7F7F">
                    <a:alpha val="100000"/>
                  </a:srgbClr>
                </a:gs>
                <a:gs pos="53000">
                  <a:srgbClr val="595959">
                    <a:alpha val="100000"/>
                  </a:srgbClr>
                </a:gs>
                <a:gs pos="100000">
                  <a:srgbClr val="595959">
                    <a:alpha val="100000"/>
                  </a:srgbClr>
                </a:gs>
              </a:gsLst>
              <a:lin ang="600000"/>
              <a:tileRect/>
            </a:gradFill>
            <a:ln w="9525">
              <a:noFill/>
            </a:ln>
          </p:spPr>
          <p:txBody>
            <a:bodyPr/>
            <a:p>
              <a:endParaRPr lang="zh-CN" altLang="en-US" dirty="0">
                <a:latin typeface="Arial" panose="020B0604020202020204" pitchFamily="34" charset="0"/>
              </a:endParaRPr>
            </a:p>
          </p:txBody>
        </p:sp>
        <p:sp>
          <p:nvSpPr>
            <p:cNvPr id="66572" name="任意多边形 42"/>
            <p:cNvSpPr/>
            <p:nvPr/>
          </p:nvSpPr>
          <p:spPr>
            <a:xfrm>
              <a:off x="1125216" y="160314"/>
              <a:ext cx="480876" cy="514271"/>
            </a:xfrm>
            <a:custGeom>
              <a:avLst/>
              <a:gdLst>
                <a:gd name="txL" fmla="*/ 0 w 481264"/>
                <a:gd name="txT" fmla="*/ 0 h 514685"/>
                <a:gd name="txR" fmla="*/ 481264 w 481264"/>
                <a:gd name="txB" fmla="*/ 514685 h 514685"/>
              </a:gdLst>
              <a:ahLst/>
              <a:cxnLst>
                <a:cxn ang="0">
                  <a:pos x="481264" y="73527"/>
                </a:cxn>
                <a:cxn ang="0">
                  <a:pos x="465222" y="25401"/>
                </a:cxn>
                <a:cxn ang="0">
                  <a:pos x="421106" y="1337"/>
                </a:cxn>
                <a:cxn ang="0">
                  <a:pos x="324853" y="21390"/>
                </a:cxn>
                <a:cxn ang="0">
                  <a:pos x="204538" y="129674"/>
                </a:cxn>
                <a:cxn ang="0">
                  <a:pos x="108285" y="249990"/>
                </a:cxn>
                <a:cxn ang="0">
                  <a:pos x="36096" y="378327"/>
                </a:cxn>
                <a:cxn ang="0">
                  <a:pos x="4011" y="478590"/>
                </a:cxn>
                <a:cxn ang="0">
                  <a:pos x="12032" y="514685"/>
                </a:cxn>
                <a:cxn ang="0">
                  <a:pos x="481264" y="73527"/>
                </a:cxn>
              </a:cxnLst>
              <a:rect l="txL" t="txT" r="txR" b="txB"/>
              <a:pathLst>
                <a:path w="481264" h="514685">
                  <a:moveTo>
                    <a:pt x="481264" y="73527"/>
                  </a:moveTo>
                  <a:cubicBezTo>
                    <a:pt x="478256" y="55480"/>
                    <a:pt x="475248" y="37433"/>
                    <a:pt x="465222" y="25401"/>
                  </a:cubicBezTo>
                  <a:cubicBezTo>
                    <a:pt x="455196" y="13369"/>
                    <a:pt x="444501" y="2005"/>
                    <a:pt x="421106" y="1337"/>
                  </a:cubicBezTo>
                  <a:cubicBezTo>
                    <a:pt x="397711" y="669"/>
                    <a:pt x="360948" y="0"/>
                    <a:pt x="324853" y="21390"/>
                  </a:cubicBezTo>
                  <a:cubicBezTo>
                    <a:pt x="288758" y="42780"/>
                    <a:pt x="240633" y="91574"/>
                    <a:pt x="204538" y="129674"/>
                  </a:cubicBezTo>
                  <a:cubicBezTo>
                    <a:pt x="168443" y="167774"/>
                    <a:pt x="136359" y="208548"/>
                    <a:pt x="108285" y="249990"/>
                  </a:cubicBezTo>
                  <a:cubicBezTo>
                    <a:pt x="80211" y="291432"/>
                    <a:pt x="53475" y="340227"/>
                    <a:pt x="36096" y="378327"/>
                  </a:cubicBezTo>
                  <a:cubicBezTo>
                    <a:pt x="18717" y="416427"/>
                    <a:pt x="8022" y="455864"/>
                    <a:pt x="4011" y="478590"/>
                  </a:cubicBezTo>
                  <a:cubicBezTo>
                    <a:pt x="0" y="501316"/>
                    <a:pt x="6016" y="508000"/>
                    <a:pt x="12032" y="514685"/>
                  </a:cubicBezTo>
                  <a:lnTo>
                    <a:pt x="481264" y="73527"/>
                  </a:lnTo>
                  <a:close/>
                </a:path>
              </a:pathLst>
            </a:custGeom>
            <a:gradFill rotWithShape="0">
              <a:gsLst>
                <a:gs pos="0">
                  <a:srgbClr val="BABBBB">
                    <a:alpha val="100000"/>
                  </a:srgbClr>
                </a:gs>
                <a:gs pos="99001">
                  <a:srgbClr val="7F7F7F">
                    <a:alpha val="100000"/>
                  </a:srgbClr>
                </a:gs>
                <a:gs pos="100000">
                  <a:srgbClr val="7F7F7F">
                    <a:alpha val="100000"/>
                  </a:srgbClr>
                </a:gs>
              </a:gsLst>
              <a:lin ang="20400000"/>
              <a:tileRect/>
            </a:gradFill>
            <a:ln w="9525">
              <a:noFill/>
            </a:ln>
          </p:spPr>
          <p:txBody>
            <a:bodyPr anchor="ctr"/>
            <a:p>
              <a:endParaRPr lang="zh-CN" altLang="en-US" dirty="0">
                <a:latin typeface="Arial" panose="020B0604020202020204" pitchFamily="34" charset="0"/>
              </a:endParaRPr>
            </a:p>
          </p:txBody>
        </p:sp>
        <p:sp>
          <p:nvSpPr>
            <p:cNvPr id="66573" name="任意多边形 43"/>
            <p:cNvSpPr/>
            <p:nvPr/>
          </p:nvSpPr>
          <p:spPr>
            <a:xfrm>
              <a:off x="0" y="188884"/>
              <a:ext cx="1680683" cy="1606305"/>
            </a:xfrm>
            <a:custGeom>
              <a:avLst/>
              <a:gdLst>
                <a:gd name="txL" fmla="*/ 0 w 1680883"/>
                <a:gd name="txT" fmla="*/ 0 h 1606923"/>
                <a:gd name="txR" fmla="*/ 1680883 w 1680883"/>
                <a:gd name="txB" fmla="*/ 1606923 h 1606923"/>
              </a:gdLst>
              <a:ahLst/>
              <a:cxnLst>
                <a:cxn ang="0">
                  <a:pos x="0" y="1606923"/>
                </a:cxn>
                <a:cxn ang="0">
                  <a:pos x="57618" y="1595340"/>
                </a:cxn>
                <a:cxn ang="0">
                  <a:pos x="1680883" y="53788"/>
                </a:cxn>
                <a:cxn ang="0">
                  <a:pos x="1667436" y="13447"/>
                </a:cxn>
                <a:cxn ang="0">
                  <a:pos x="1620371" y="0"/>
                </a:cxn>
                <a:cxn ang="0">
                  <a:pos x="0" y="1606923"/>
                </a:cxn>
              </a:cxnLst>
              <a:rect l="txL" t="txT" r="txR" b="txB"/>
              <a:pathLst>
                <a:path w="1680883" h="1606923">
                  <a:moveTo>
                    <a:pt x="0" y="1606923"/>
                  </a:moveTo>
                  <a:lnTo>
                    <a:pt x="57618" y="1595340"/>
                  </a:lnTo>
                  <a:lnTo>
                    <a:pt x="1680883" y="53788"/>
                  </a:lnTo>
                  <a:lnTo>
                    <a:pt x="1667436" y="13447"/>
                  </a:lnTo>
                  <a:lnTo>
                    <a:pt x="1620371" y="0"/>
                  </a:lnTo>
                  <a:lnTo>
                    <a:pt x="0" y="1606923"/>
                  </a:lnTo>
                  <a:close/>
                </a:path>
              </a:pathLst>
            </a:custGeom>
            <a:gradFill rotWithShape="0">
              <a:gsLst>
                <a:gs pos="0">
                  <a:srgbClr val="595959">
                    <a:alpha val="100000"/>
                  </a:srgbClr>
                </a:gs>
                <a:gs pos="12000">
                  <a:srgbClr val="7F7F7F">
                    <a:alpha val="100000"/>
                  </a:srgbClr>
                </a:gs>
                <a:gs pos="53000">
                  <a:srgbClr val="595959">
                    <a:alpha val="100000"/>
                  </a:srgbClr>
                </a:gs>
                <a:gs pos="100000">
                  <a:srgbClr val="595959">
                    <a:alpha val="100000"/>
                  </a:srgbClr>
                </a:gs>
              </a:gsLst>
              <a:lin ang="20400000"/>
              <a:tileRect/>
            </a:gradFill>
            <a:ln w="9525">
              <a:noFill/>
            </a:ln>
          </p:spPr>
          <p:txBody>
            <a:bodyPr/>
            <a:p>
              <a:endParaRPr lang="zh-CN" altLang="en-US" dirty="0">
                <a:latin typeface="Arial" panose="020B0604020202020204" pitchFamily="34" charset="0"/>
              </a:endParaRPr>
            </a:p>
          </p:txBody>
        </p:sp>
        <p:sp>
          <p:nvSpPr>
            <p:cNvPr id="66574" name="任意多边形 27"/>
            <p:cNvSpPr/>
            <p:nvPr/>
          </p:nvSpPr>
          <p:spPr>
            <a:xfrm>
              <a:off x="25577" y="210091"/>
              <a:ext cx="1654404" cy="1602557"/>
            </a:xfrm>
            <a:custGeom>
              <a:avLst/>
              <a:gdLst>
                <a:gd name="txL" fmla="*/ 0 w 1654404"/>
                <a:gd name="txT" fmla="*/ 0 h 1602557"/>
                <a:gd name="txR" fmla="*/ 1654404 w 1654404"/>
                <a:gd name="txB" fmla="*/ 1602557 h 1602557"/>
              </a:gdLst>
              <a:ahLst/>
              <a:cxnLst>
                <a:cxn ang="0">
                  <a:pos x="0" y="1602557"/>
                </a:cxn>
                <a:cxn ang="0">
                  <a:pos x="1640264" y="0"/>
                </a:cxn>
                <a:cxn ang="0">
                  <a:pos x="1654404" y="28280"/>
                </a:cxn>
                <a:cxn ang="0">
                  <a:pos x="1644978" y="42421"/>
                </a:cxn>
                <a:cxn ang="0">
                  <a:pos x="0" y="1602557"/>
                </a:cxn>
              </a:cxnLst>
              <a:rect l="txL" t="txT" r="txR" b="txB"/>
              <a:pathLst>
                <a:path w="1654404" h="1602557">
                  <a:moveTo>
                    <a:pt x="0" y="1602557"/>
                  </a:moveTo>
                  <a:lnTo>
                    <a:pt x="1640264" y="0"/>
                  </a:lnTo>
                  <a:lnTo>
                    <a:pt x="1654404" y="28280"/>
                  </a:lnTo>
                  <a:lnTo>
                    <a:pt x="1644978" y="42421"/>
                  </a:lnTo>
                  <a:lnTo>
                    <a:pt x="0" y="1602557"/>
                  </a:lnTo>
                  <a:close/>
                </a:path>
              </a:pathLst>
            </a:custGeom>
            <a:solidFill>
              <a:srgbClr val="FFFFFF">
                <a:alpha val="14902"/>
              </a:srgbClr>
            </a:solidFill>
            <a:ln w="9525">
              <a:noFill/>
            </a:ln>
          </p:spPr>
          <p:txBody>
            <a:bodyPr/>
            <a:p>
              <a:endParaRPr lang="zh-CN" altLang="en-US" dirty="0">
                <a:latin typeface="Arial" panose="020B0604020202020204" pitchFamily="34" charset="0"/>
              </a:endParaRPr>
            </a:p>
          </p:txBody>
        </p:sp>
        <p:sp>
          <p:nvSpPr>
            <p:cNvPr id="66575" name="任意多边形 45"/>
            <p:cNvSpPr/>
            <p:nvPr/>
          </p:nvSpPr>
          <p:spPr>
            <a:xfrm rot="5628175" flipH="1">
              <a:off x="1200567" y="250027"/>
              <a:ext cx="480940" cy="514203"/>
            </a:xfrm>
            <a:custGeom>
              <a:avLst/>
              <a:gdLst>
                <a:gd name="txL" fmla="*/ 0 w 481264"/>
                <a:gd name="txT" fmla="*/ 0 h 514685"/>
                <a:gd name="txR" fmla="*/ 481264 w 481264"/>
                <a:gd name="txB" fmla="*/ 514685 h 514685"/>
              </a:gdLst>
              <a:ahLst/>
              <a:cxnLst>
                <a:cxn ang="0">
                  <a:pos x="481264" y="73527"/>
                </a:cxn>
                <a:cxn ang="0">
                  <a:pos x="465222" y="25401"/>
                </a:cxn>
                <a:cxn ang="0">
                  <a:pos x="421106" y="1337"/>
                </a:cxn>
                <a:cxn ang="0">
                  <a:pos x="324853" y="21390"/>
                </a:cxn>
                <a:cxn ang="0">
                  <a:pos x="204538" y="129674"/>
                </a:cxn>
                <a:cxn ang="0">
                  <a:pos x="108285" y="249990"/>
                </a:cxn>
                <a:cxn ang="0">
                  <a:pos x="36096" y="378327"/>
                </a:cxn>
                <a:cxn ang="0">
                  <a:pos x="4011" y="478590"/>
                </a:cxn>
                <a:cxn ang="0">
                  <a:pos x="12032" y="514685"/>
                </a:cxn>
                <a:cxn ang="0">
                  <a:pos x="481264" y="73527"/>
                </a:cxn>
              </a:cxnLst>
              <a:rect l="txL" t="txT" r="txR" b="txB"/>
              <a:pathLst>
                <a:path w="481264" h="514685">
                  <a:moveTo>
                    <a:pt x="481264" y="73527"/>
                  </a:moveTo>
                  <a:cubicBezTo>
                    <a:pt x="478256" y="55480"/>
                    <a:pt x="475248" y="37433"/>
                    <a:pt x="465222" y="25401"/>
                  </a:cubicBezTo>
                  <a:cubicBezTo>
                    <a:pt x="455196" y="13369"/>
                    <a:pt x="444501" y="2005"/>
                    <a:pt x="421106" y="1337"/>
                  </a:cubicBezTo>
                  <a:cubicBezTo>
                    <a:pt x="397711" y="669"/>
                    <a:pt x="360948" y="0"/>
                    <a:pt x="324853" y="21390"/>
                  </a:cubicBezTo>
                  <a:cubicBezTo>
                    <a:pt x="288758" y="42780"/>
                    <a:pt x="240633" y="91574"/>
                    <a:pt x="204538" y="129674"/>
                  </a:cubicBezTo>
                  <a:cubicBezTo>
                    <a:pt x="168443" y="167774"/>
                    <a:pt x="136359" y="208548"/>
                    <a:pt x="108285" y="249990"/>
                  </a:cubicBezTo>
                  <a:cubicBezTo>
                    <a:pt x="80211" y="291432"/>
                    <a:pt x="53475" y="340227"/>
                    <a:pt x="36096" y="378327"/>
                  </a:cubicBezTo>
                  <a:cubicBezTo>
                    <a:pt x="18717" y="416427"/>
                    <a:pt x="8022" y="455864"/>
                    <a:pt x="4011" y="478590"/>
                  </a:cubicBezTo>
                  <a:cubicBezTo>
                    <a:pt x="0" y="501316"/>
                    <a:pt x="6016" y="508000"/>
                    <a:pt x="12032" y="514685"/>
                  </a:cubicBezTo>
                  <a:lnTo>
                    <a:pt x="481264" y="73527"/>
                  </a:lnTo>
                  <a:close/>
                </a:path>
              </a:pathLst>
            </a:custGeom>
            <a:gradFill rotWithShape="0">
              <a:gsLst>
                <a:gs pos="0">
                  <a:srgbClr val="BABBBB">
                    <a:alpha val="100000"/>
                  </a:srgbClr>
                </a:gs>
                <a:gs pos="99001">
                  <a:srgbClr val="7F7F7F">
                    <a:alpha val="100000"/>
                  </a:srgbClr>
                </a:gs>
                <a:gs pos="100000">
                  <a:srgbClr val="7F7F7F">
                    <a:alpha val="100000"/>
                  </a:srgbClr>
                </a:gs>
              </a:gsLst>
              <a:lin ang="20400000"/>
              <a:tileRect/>
            </a:gradFill>
            <a:ln w="9525">
              <a:noFill/>
            </a:ln>
          </p:spPr>
          <p:txBody>
            <a:bodyPr anchor="ctr"/>
            <a:p>
              <a:endParaRPr lang="zh-CN" altLang="en-US" dirty="0">
                <a:latin typeface="Arial" panose="020B0604020202020204" pitchFamily="34" charset="0"/>
              </a:endParaRPr>
            </a:p>
          </p:txBody>
        </p:sp>
      </p:grpSp>
      <p:cxnSp>
        <p:nvCxnSpPr>
          <p:cNvPr id="71695" name="肘形连接符 50"/>
          <p:cNvCxnSpPr>
            <a:cxnSpLocks noChangeShapeType="1"/>
          </p:cNvCxnSpPr>
          <p:nvPr/>
        </p:nvCxnSpPr>
        <p:spPr bwMode="auto">
          <a:xfrm flipH="1" flipV="1">
            <a:off x="3918585" y="1629728"/>
            <a:ext cx="6059488" cy="1889125"/>
          </a:xfrm>
          <a:prstGeom prst="bentConnector3">
            <a:avLst>
              <a:gd name="adj1" fmla="val 9"/>
            </a:avLst>
          </a:prstGeom>
          <a:noFill/>
          <a:ln w="9525">
            <a:solidFill>
              <a:srgbClr val="C00000"/>
            </a:solidFill>
            <a:prstDash val="sysDash"/>
            <a:miter lim="800000"/>
            <a:headEnd type="oval" w="med" len="med"/>
            <a:tailEnd type="oval" w="med" len="med"/>
          </a:ln>
          <a:effectLst>
            <a:outerShdw sx="102000" sy="102000" algn="ctr" rotWithShape="0">
              <a:srgbClr val="000000">
                <a:alpha val="39000"/>
              </a:srgbClr>
            </a:outerShdw>
          </a:effectLst>
        </p:spPr>
      </p:cxnSp>
      <p:sp>
        <p:nvSpPr>
          <p:cNvPr id="71691" name="Rectangle 16"/>
          <p:cNvSpPr/>
          <p:nvPr/>
        </p:nvSpPr>
        <p:spPr>
          <a:xfrm>
            <a:off x="-99695" y="1630045"/>
            <a:ext cx="8329295" cy="4964430"/>
          </a:xfrm>
          <a:prstGeom prst="rect">
            <a:avLst/>
          </a:prstGeom>
          <a:noFill/>
          <a:ln w="9525">
            <a:noFill/>
          </a:ln>
        </p:spPr>
        <p:txBody>
          <a:bodyPr wrap="square">
            <a:spAutoFit/>
          </a:bodyPr>
          <a:p>
            <a:pPr indent="457200">
              <a:lnSpc>
                <a:spcPts val="3800"/>
              </a:lnSpc>
            </a:pPr>
            <a:r>
              <a:rPr lang="zh-CN" altLang="en-US" b="1" kern="100" dirty="0" smtClean="0">
                <a:latin typeface="楷体" panose="02010609060101010101" pitchFamily="49" charset="-122"/>
                <a:ea typeface="楷体" panose="02010609060101010101" pitchFamily="49" charset="-122"/>
                <a:cs typeface="Times New Roman" panose="02020603050405020304" pitchFamily="18" charset="0"/>
                <a:sym typeface="+mn-ea"/>
              </a:rPr>
              <a:t>在中医药服务方面：</a:t>
            </a:r>
            <a:endParaRPr lang="en-US" altLang="zh-CN" b="1" kern="100" dirty="0" smtClean="0">
              <a:latin typeface="楷体" panose="02010609060101010101" pitchFamily="49" charset="-122"/>
              <a:ea typeface="楷体" panose="02010609060101010101" pitchFamily="49" charset="-122"/>
              <a:cs typeface="Times New Roman" panose="02020603050405020304" pitchFamily="18" charset="0"/>
            </a:endParaRPr>
          </a:p>
          <a:p>
            <a:pPr indent="457200">
              <a:lnSpc>
                <a:spcPts val="3800"/>
              </a:lnSpc>
            </a:pPr>
            <a:r>
              <a:rPr lang="zh-CN" altLang="en-US"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第十四条第一款  举办中医医疗机构应当按照国家有关医疗机构管理的规定办理审批手续，并遵守医疗机构管理的有关规定。</a:t>
            </a:r>
            <a:endParaRPr lang="en-US" altLang="zh-CN"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ts val="3800"/>
              </a:lnSpc>
            </a:pPr>
            <a:r>
              <a:rPr lang="zh-CN" altLang="en-US"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第十五条第一款  从事中医医疗活动的人员应当依照</a:t>
            </a:r>
            <a:r>
              <a:rPr lang="en-US" altLang="zh-CN"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a:t>
            </a:r>
            <a:r>
              <a:rPr lang="zh-CN" altLang="en-US"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中华人民共和国执业医师法</a:t>
            </a:r>
            <a:r>
              <a:rPr lang="en-US" altLang="zh-CN"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a:t>
            </a:r>
            <a:r>
              <a:rPr lang="zh-CN" altLang="en-US"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的规定，通过中医医师资格考试取得中医医师资格，并进行执业注册。</a:t>
            </a:r>
            <a:endParaRPr lang="zh-CN" altLang="en-US"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endParaRPr>
          </a:p>
          <a:p>
            <a:pPr indent="457200">
              <a:lnSpc>
                <a:spcPts val="3800"/>
              </a:lnSpc>
            </a:pPr>
            <a:r>
              <a:rPr lang="zh-CN" altLang="en-US"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第十六条  中医医疗机构配备医务人员应当以中医药专业技术人员为主，主要提供中医药服务；经考试取得医师资格的中医医师按照国家有关规定，经培训、考核合格后，可以在执业活动中采用与其专业相关的现代科学技术方法。在医疗活动中采用现代科学技术方法的，应当有利于保持和发挥中医药特色和优势。</a:t>
            </a:r>
            <a:endParaRPr lang="en-US" altLang="zh-CN"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ts val="3800"/>
              </a:lnSpc>
            </a:pPr>
            <a:endParaRPr lang="en-US" altLang="zh-CN"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1683"/>
                                        </p:tgtEl>
                                        <p:attrNameLst>
                                          <p:attrName>style.visibility</p:attrName>
                                        </p:attrNameLst>
                                      </p:cBhvr>
                                      <p:to>
                                        <p:strVal val="visible"/>
                                      </p:to>
                                    </p:set>
                                    <p:animEffect transition="in" filter="fade">
                                      <p:cBhvr>
                                        <p:cTn id="7" dur="1300"/>
                                        <p:tgtEl>
                                          <p:spTgt spid="71683"/>
                                        </p:tgtEl>
                                      </p:cBhvr>
                                    </p:animEffect>
                                  </p:childTnLst>
                                </p:cTn>
                              </p:par>
                            </p:childTnLst>
                          </p:cTn>
                        </p:par>
                        <p:par>
                          <p:cTn id="8" fill="hold">
                            <p:stCondLst>
                              <p:cond delay="1500"/>
                            </p:stCondLst>
                            <p:childTnLst>
                              <p:par>
                                <p:cTn id="9" presetID="2" presetClass="entr" presetSubtype="3"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 fill="hold"/>
                                        <p:tgtEl>
                                          <p:spTgt spid="2"/>
                                        </p:tgtEl>
                                        <p:attrNameLst>
                                          <p:attrName>ppt_x</p:attrName>
                                        </p:attrNameLst>
                                      </p:cBhvr>
                                      <p:tavLst>
                                        <p:tav tm="0">
                                          <p:val>
                                            <p:strVal val="1+#ppt_w/2"/>
                                          </p:val>
                                        </p:tav>
                                        <p:tav tm="100000">
                                          <p:val>
                                            <p:strVal val="#ppt_x"/>
                                          </p:val>
                                        </p:tav>
                                      </p:tavLst>
                                    </p:anim>
                                    <p:anim calcmode="lin" valueType="num">
                                      <p:cBhvr additive="base">
                                        <p:cTn id="12" dur="1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71695"/>
                                        </p:tgtEl>
                                        <p:attrNameLst>
                                          <p:attrName>style.visibility</p:attrName>
                                        </p:attrNameLst>
                                      </p:cBhvr>
                                      <p:to>
                                        <p:strVal val="visible"/>
                                      </p:to>
                                    </p:set>
                                    <p:animEffect transition="in" filter="fade">
                                      <p:cBhvr>
                                        <p:cTn id="16" dur="900"/>
                                        <p:tgtEl>
                                          <p:spTgt spid="71695"/>
                                        </p:tgtEl>
                                      </p:cBhvr>
                                    </p:animEffect>
                                  </p:childTnLst>
                                </p:cTn>
                              </p:par>
                            </p:childTnLst>
                          </p:cTn>
                        </p:par>
                        <p:par>
                          <p:cTn id="17" fill="hold">
                            <p:stCondLst>
                              <p:cond delay="3000"/>
                            </p:stCondLst>
                            <p:childTnLst>
                              <p:par>
                                <p:cTn id="18" presetID="22" presetClass="entr" presetSubtype="8" fill="hold" grpId="0" nodeType="afterEffect">
                                  <p:stCondLst>
                                    <p:cond delay="0"/>
                                  </p:stCondLst>
                                  <p:childTnLst>
                                    <p:set>
                                      <p:cBhvr>
                                        <p:cTn id="19" dur="1" fill="hold">
                                          <p:stCondLst>
                                            <p:cond delay="0"/>
                                          </p:stCondLst>
                                        </p:cTn>
                                        <p:tgtEl>
                                          <p:spTgt spid="71691"/>
                                        </p:tgtEl>
                                        <p:attrNameLst>
                                          <p:attrName>style.visibility</p:attrName>
                                        </p:attrNameLst>
                                      </p:cBhvr>
                                      <p:to>
                                        <p:strVal val="visible"/>
                                      </p:to>
                                    </p:set>
                                    <p:animEffect transition="in" filter="wipe(left)">
                                      <p:cBhvr>
                                        <p:cTn id="20" dur="500"/>
                                        <p:tgtEl>
                                          <p:spTgt spid="716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02"/>
          <p:cNvPicPr>
            <a:picLocks noChangeAspect="1"/>
          </p:cNvPicPr>
          <p:nvPr/>
        </p:nvPicPr>
        <p:blipFill>
          <a:blip r:embed="rId1"/>
          <a:stretch>
            <a:fillRect/>
          </a:stretch>
        </p:blipFill>
        <p:spPr>
          <a:xfrm>
            <a:off x="0" y="635"/>
            <a:ext cx="12205970" cy="6857365"/>
          </a:xfrm>
          <a:prstGeom prst="rect">
            <a:avLst/>
          </a:prstGeom>
        </p:spPr>
      </p:pic>
      <p:grpSp>
        <p:nvGrpSpPr>
          <p:cNvPr id="12" name="组合 11"/>
          <p:cNvGrpSpPr/>
          <p:nvPr/>
        </p:nvGrpSpPr>
        <p:grpSpPr>
          <a:xfrm rot="0">
            <a:off x="5775325" y="2689860"/>
            <a:ext cx="627380" cy="629920"/>
            <a:chOff x="10722" y="1059"/>
            <a:chExt cx="988" cy="992"/>
          </a:xfrm>
        </p:grpSpPr>
        <p:sp>
          <p:nvSpPr>
            <p:cNvPr id="10" name="矩形 9"/>
            <p:cNvSpPr/>
            <p:nvPr/>
          </p:nvSpPr>
          <p:spPr>
            <a:xfrm>
              <a:off x="10751" y="1090"/>
              <a:ext cx="930" cy="930"/>
            </a:xfrm>
            <a:prstGeom prst="rect">
              <a:avLst/>
            </a:prstGeom>
            <a:solidFill>
              <a:srgbClr val="581B1B"/>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722" y="1059"/>
              <a:ext cx="988" cy="992"/>
            </a:xfrm>
            <a:prstGeom prst="rect">
              <a:avLst/>
            </a:prstGeom>
            <a:noFill/>
          </p:spPr>
          <p:txBody>
            <a:bodyPr wrap="none" rtlCol="0">
              <a:spAutoFit/>
            </a:bodyPr>
            <a:p>
              <a:r>
                <a:rPr lang="en-US" altLang="zh-CN" sz="3500">
                  <a:solidFill>
                    <a:schemeClr val="bg1"/>
                  </a:solidFill>
                  <a:latin typeface="方正大标宋简体" panose="02010601030101010101" charset="-122"/>
                  <a:ea typeface="方正大标宋简体" panose="02010601030101010101" charset="-122"/>
                </a:rPr>
                <a:t>01</a:t>
              </a:r>
              <a:endParaRPr lang="en-US" altLang="zh-CN" sz="3500">
                <a:solidFill>
                  <a:schemeClr val="bg1"/>
                </a:solidFill>
                <a:latin typeface="方正大标宋简体" panose="02010601030101010101" charset="-122"/>
                <a:ea typeface="方正大标宋简体" panose="02010601030101010101" charset="-122"/>
              </a:endParaRPr>
            </a:p>
          </p:txBody>
        </p:sp>
      </p:grpSp>
      <p:sp>
        <p:nvSpPr>
          <p:cNvPr id="21" name="文本框 20"/>
          <p:cNvSpPr txBox="1"/>
          <p:nvPr/>
        </p:nvSpPr>
        <p:spPr>
          <a:xfrm>
            <a:off x="6799580" y="2747010"/>
            <a:ext cx="413448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宋体" panose="02010600030101010101" pitchFamily="2" charset="-122"/>
              </a:rPr>
              <a:t>        </a:t>
            </a:r>
            <a:r>
              <a:rPr lang="zh-CN" altLang="zh-CN" sz="3000">
                <a:solidFill>
                  <a:srgbClr val="581B1B"/>
                </a:solidFill>
                <a:uFillTx/>
                <a:latin typeface="黑体" panose="02010609060101010101" charset="-122"/>
                <a:ea typeface="黑体" panose="02010609060101010101" charset="-122"/>
              </a:rPr>
              <a:t>背景和意义</a:t>
            </a:r>
            <a:endParaRPr lang="zh-CN" altLang="zh-CN" sz="3000">
              <a:solidFill>
                <a:srgbClr val="581B1B"/>
              </a:solidFill>
              <a:uFillTx/>
              <a:latin typeface="黑体" panose="02010609060101010101" charset="-122"/>
              <a:ea typeface="黑体" panose="02010609060101010101" charset="-122"/>
            </a:endParaRPr>
          </a:p>
        </p:txBody>
      </p:sp>
      <p:pic>
        <p:nvPicPr>
          <p:cNvPr id="2054" name="Picture 6" descr="未标题-3"/>
          <p:cNvPicPr>
            <a:picLocks noChangeAspect="1"/>
          </p:cNvPicPr>
          <p:nvPr/>
        </p:nvPicPr>
        <p:blipFill>
          <a:blip r:embed="rId2"/>
          <a:srcRect/>
          <a:stretch>
            <a:fillRect/>
          </a:stretch>
        </p:blipFill>
        <p:spPr bwMode="auto">
          <a:xfrm>
            <a:off x="9059228" y="3814128"/>
            <a:ext cx="2447925" cy="2627312"/>
          </a:xfrm>
          <a:prstGeom prst="rect">
            <a:avLst/>
          </a:prstGeom>
          <a:noFill/>
          <a:ln w="9525">
            <a:noFill/>
            <a:miter lim="800000"/>
            <a:headEnd/>
            <a:tailEnd/>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00"/>
                                  </p:stCondLst>
                                  <p:childTnLst>
                                    <p:set>
                                      <p:cBhvr>
                                        <p:cTn id="6" dur="1" fill="hold">
                                          <p:stCondLst>
                                            <p:cond delay="0"/>
                                          </p:stCondLst>
                                        </p:cTn>
                                        <p:tgtEl>
                                          <p:spTgt spid="2054"/>
                                        </p:tgtEl>
                                        <p:attrNameLst>
                                          <p:attrName>style.visibility</p:attrName>
                                        </p:attrNameLst>
                                      </p:cBhvr>
                                      <p:to>
                                        <p:strVal val="visible"/>
                                      </p:to>
                                    </p:set>
                                    <p:animEffect transition="in" filter="fade">
                                      <p:cBhvr>
                                        <p:cTn id="7" dur="2000"/>
                                        <p:tgtEl>
                                          <p:spTgt spid="2054"/>
                                        </p:tgtEl>
                                      </p:cBhvr>
                                    </p:animEffect>
                                  </p:childTnLst>
                                </p:cTn>
                              </p:par>
                              <p:par>
                                <p:cTn id="8" presetID="8" presetClass="emph" presetSubtype="0" repeatCount="indefinite" fill="hold" nodeType="withEffect">
                                  <p:stCondLst>
                                    <p:cond delay="1000"/>
                                  </p:stCondLst>
                                  <p:childTnLst>
                                    <p:animRot by="21600000">
                                      <p:cBhvr>
                                        <p:cTn id="9" dur="9000" fill="hold"/>
                                        <p:tgtEl>
                                          <p:spTgt spid="205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549910"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70660" name="组合 29"/>
          <p:cNvGrpSpPr/>
          <p:nvPr/>
        </p:nvGrpSpPr>
        <p:grpSpPr>
          <a:xfrm>
            <a:off x="1248410" y="3763645"/>
            <a:ext cx="2452688" cy="2441575"/>
            <a:chOff x="0" y="0"/>
            <a:chExt cx="1669496" cy="1662142"/>
          </a:xfrm>
        </p:grpSpPr>
        <p:grpSp>
          <p:nvGrpSpPr>
            <p:cNvPr id="70678" name="椭圆 30"/>
            <p:cNvGrpSpPr/>
            <p:nvPr/>
          </p:nvGrpSpPr>
          <p:grpSpPr>
            <a:xfrm>
              <a:off x="9454" y="-4134"/>
              <a:ext cx="1667941" cy="1667941"/>
              <a:chOff x="0" y="0"/>
              <a:chExt cx="2450592" cy="2450592"/>
            </a:xfrm>
          </p:grpSpPr>
          <p:pic>
            <p:nvPicPr>
              <p:cNvPr id="70685" name="椭圆 30"/>
              <p:cNvPicPr/>
              <p:nvPr/>
            </p:nvPicPr>
            <p:blipFill>
              <a:blip r:embed="rId2"/>
              <a:stretch>
                <a:fillRect/>
              </a:stretch>
            </p:blipFill>
            <p:spPr>
              <a:xfrm>
                <a:off x="0" y="0"/>
                <a:ext cx="2450592" cy="2450592"/>
              </a:xfrm>
              <a:prstGeom prst="rect">
                <a:avLst/>
              </a:prstGeom>
              <a:noFill/>
              <a:ln w="9525">
                <a:noFill/>
              </a:ln>
            </p:spPr>
          </p:pic>
          <p:sp>
            <p:nvSpPr>
              <p:cNvPr id="70686" name="Text Box 7"/>
              <p:cNvSpPr txBox="1"/>
              <p:nvPr/>
            </p:nvSpPr>
            <p:spPr>
              <a:xfrm>
                <a:off x="362788" y="362293"/>
                <a:ext cx="1719979" cy="1719981"/>
              </a:xfrm>
              <a:prstGeom prst="rect">
                <a:avLst/>
              </a:prstGeom>
              <a:noFill/>
              <a:ln w="9525">
                <a:noFill/>
              </a:ln>
            </p:spPr>
            <p:txBody>
              <a:bodyPr anchor="ctr"/>
              <a:p>
                <a:pPr algn="ctr"/>
                <a:endParaRPr lang="zh-CN" altLang="en-US" dirty="0">
                  <a:solidFill>
                    <a:srgbClr val="FFFFFF"/>
                  </a:solidFill>
                  <a:latin typeface="Calibri" panose="020F0502020204030204" pitchFamily="34" charset="0"/>
                </a:endParaRPr>
              </a:p>
            </p:txBody>
          </p:sp>
        </p:grpSp>
        <p:grpSp>
          <p:nvGrpSpPr>
            <p:cNvPr id="70679" name="椭圆 31"/>
            <p:cNvGrpSpPr/>
            <p:nvPr/>
          </p:nvGrpSpPr>
          <p:grpSpPr>
            <a:xfrm>
              <a:off x="-2993" y="4164"/>
              <a:ext cx="1663792" cy="1663792"/>
              <a:chOff x="0" y="0"/>
              <a:chExt cx="2444496" cy="2444496"/>
            </a:xfrm>
          </p:grpSpPr>
          <p:pic>
            <p:nvPicPr>
              <p:cNvPr id="2" name="椭圆 31"/>
              <p:cNvPicPr/>
              <p:nvPr/>
            </p:nvPicPr>
            <p:blipFill>
              <a:blip r:embed="rId3"/>
              <a:stretch>
                <a:fillRect/>
              </a:stretch>
            </p:blipFill>
            <p:spPr>
              <a:xfrm>
                <a:off x="0" y="0"/>
                <a:ext cx="2444496" cy="2444496"/>
              </a:xfrm>
              <a:prstGeom prst="rect">
                <a:avLst/>
              </a:prstGeom>
              <a:noFill/>
              <a:ln w="9525">
                <a:noFill/>
              </a:ln>
            </p:spPr>
          </p:pic>
          <p:sp>
            <p:nvSpPr>
              <p:cNvPr id="70684" name="Text Box 10"/>
              <p:cNvSpPr txBox="1"/>
              <p:nvPr/>
            </p:nvSpPr>
            <p:spPr>
              <a:xfrm>
                <a:off x="360617" y="359754"/>
                <a:ext cx="1719979" cy="1719981"/>
              </a:xfrm>
              <a:prstGeom prst="rect">
                <a:avLst/>
              </a:prstGeom>
              <a:noFill/>
              <a:ln w="9525">
                <a:noFill/>
              </a:ln>
            </p:spPr>
            <p:txBody>
              <a:bodyPr anchor="ctr"/>
              <a:p>
                <a:pPr algn="ctr"/>
                <a:endParaRPr lang="zh-CN" altLang="en-US" dirty="0">
                  <a:solidFill>
                    <a:srgbClr val="FFFFFF"/>
                  </a:solidFill>
                  <a:latin typeface="Calibri" panose="020F0502020204030204" pitchFamily="34" charset="0"/>
                </a:endParaRPr>
              </a:p>
            </p:txBody>
          </p:sp>
        </p:grpSp>
        <p:grpSp>
          <p:nvGrpSpPr>
            <p:cNvPr id="70680" name="椭圆 32"/>
            <p:cNvGrpSpPr/>
            <p:nvPr/>
          </p:nvGrpSpPr>
          <p:grpSpPr>
            <a:xfrm>
              <a:off x="490750" y="58102"/>
              <a:ext cx="701199" cy="348525"/>
              <a:chOff x="0" y="0"/>
              <a:chExt cx="1030224" cy="512064"/>
            </a:xfrm>
          </p:grpSpPr>
          <p:pic>
            <p:nvPicPr>
              <p:cNvPr id="70681" name="椭圆 32"/>
              <p:cNvPicPr/>
              <p:nvPr/>
            </p:nvPicPr>
            <p:blipFill>
              <a:blip r:embed="rId4"/>
              <a:stretch>
                <a:fillRect/>
              </a:stretch>
            </p:blipFill>
            <p:spPr>
              <a:xfrm>
                <a:off x="0" y="0"/>
                <a:ext cx="1030224" cy="512064"/>
              </a:xfrm>
              <a:prstGeom prst="rect">
                <a:avLst/>
              </a:prstGeom>
              <a:noFill/>
              <a:ln w="9525">
                <a:noFill/>
              </a:ln>
            </p:spPr>
          </p:pic>
          <p:sp>
            <p:nvSpPr>
              <p:cNvPr id="70682" name="Text Box 13"/>
              <p:cNvSpPr txBox="1"/>
              <p:nvPr/>
            </p:nvSpPr>
            <p:spPr>
              <a:xfrm>
                <a:off x="157313" y="76956"/>
                <a:ext cx="716657" cy="355285"/>
              </a:xfrm>
              <a:prstGeom prst="rect">
                <a:avLst/>
              </a:prstGeom>
              <a:noFill/>
              <a:ln w="9525">
                <a:noFill/>
              </a:ln>
            </p:spPr>
            <p:txBody>
              <a:bodyPr anchor="ctr"/>
              <a:p>
                <a:pPr algn="ctr"/>
                <a:endParaRPr lang="zh-CN" altLang="en-US" dirty="0">
                  <a:solidFill>
                    <a:srgbClr val="FFFFFF"/>
                  </a:solidFill>
                  <a:latin typeface="Calibri" panose="020F0502020204030204" pitchFamily="34" charset="0"/>
                </a:endParaRPr>
              </a:p>
            </p:txBody>
          </p:sp>
        </p:grpSp>
      </p:grpSp>
      <p:sp>
        <p:nvSpPr>
          <p:cNvPr id="70659" name="任意多边形 28"/>
          <p:cNvSpPr/>
          <p:nvPr/>
        </p:nvSpPr>
        <p:spPr>
          <a:xfrm>
            <a:off x="722630" y="4834573"/>
            <a:ext cx="2965450" cy="833437"/>
          </a:xfrm>
          <a:custGeom>
            <a:avLst/>
            <a:gdLst>
              <a:gd name="txL" fmla="*/ 0 w 2965450"/>
              <a:gd name="txT" fmla="*/ 0 h 833437"/>
              <a:gd name="txR" fmla="*/ 2965450 w 2965450"/>
              <a:gd name="txB" fmla="*/ 833437 h 833437"/>
            </a:gdLst>
            <a:ahLst/>
            <a:cxnLst>
              <a:cxn ang="0">
                <a:pos x="2950369" y="0"/>
              </a:cxn>
              <a:cxn ang="0">
                <a:pos x="0" y="833437"/>
              </a:cxn>
              <a:cxn ang="0">
                <a:pos x="2965450" y="261937"/>
              </a:cxn>
              <a:cxn ang="0">
                <a:pos x="2950369" y="0"/>
              </a:cxn>
            </a:cxnLst>
            <a:rect l="txL" t="txT" r="txR" b="txB"/>
            <a:pathLst>
              <a:path w="2965450" h="833437">
                <a:moveTo>
                  <a:pt x="2950369" y="0"/>
                </a:moveTo>
                <a:lnTo>
                  <a:pt x="0" y="833437"/>
                </a:lnTo>
                <a:lnTo>
                  <a:pt x="2965450" y="261937"/>
                </a:lnTo>
                <a:lnTo>
                  <a:pt x="2950369" y="0"/>
                </a:lnTo>
                <a:close/>
              </a:path>
            </a:pathLst>
          </a:custGeom>
          <a:gradFill rotWithShape="1">
            <a:gsLst>
              <a:gs pos="0">
                <a:srgbClr val="A6A6A6">
                  <a:alpha val="100000"/>
                </a:srgbClr>
              </a:gs>
              <a:gs pos="66000">
                <a:srgbClr val="7F7F7F">
                  <a:alpha val="100000"/>
                </a:srgbClr>
              </a:gs>
              <a:gs pos="100000">
                <a:srgbClr val="7F7F7F">
                  <a:alpha val="100000"/>
                </a:srgbClr>
              </a:gs>
            </a:gsLst>
            <a:lin ang="5400000" scaled="1"/>
            <a:tileRect/>
          </a:gradFill>
          <a:ln w="9525">
            <a:noFill/>
          </a:ln>
        </p:spPr>
        <p:txBody>
          <a:bodyPr anchor="ctr"/>
          <a:p>
            <a:endParaRPr lang="zh-CN" altLang="en-US" dirty="0">
              <a:latin typeface="Arial" panose="020B0604020202020204" pitchFamily="34" charset="0"/>
            </a:endParaRPr>
          </a:p>
        </p:txBody>
      </p:sp>
      <p:sp>
        <p:nvSpPr>
          <p:cNvPr id="70664" name="右箭头 1"/>
          <p:cNvSpPr/>
          <p:nvPr/>
        </p:nvSpPr>
        <p:spPr>
          <a:xfrm rot="-767135">
            <a:off x="3554730" y="4511040"/>
            <a:ext cx="2128838" cy="457200"/>
          </a:xfrm>
          <a:custGeom>
            <a:avLst/>
            <a:gdLst>
              <a:gd name="txL" fmla="*/ 0 w 2807422"/>
              <a:gd name="txT" fmla="*/ 0 h 801395"/>
              <a:gd name="txR" fmla="*/ 2807422 w 2807422"/>
              <a:gd name="txB" fmla="*/ 801395 h 801395"/>
            </a:gdLst>
            <a:ahLst/>
            <a:cxnLst>
              <a:cxn ang="0">
                <a:pos x="1736364" y="0"/>
              </a:cxn>
              <a:cxn ang="0">
                <a:pos x="2807422" y="410272"/>
              </a:cxn>
              <a:cxn ang="0">
                <a:pos x="1700929" y="801396"/>
              </a:cxn>
              <a:cxn ang="0">
                <a:pos x="94997" y="696943"/>
              </a:cxn>
              <a:cxn ang="0">
                <a:pos x="118266" y="186291"/>
              </a:cxn>
              <a:cxn ang="0">
                <a:pos x="1736364" y="0"/>
              </a:cxn>
            </a:cxnLst>
            <a:rect l="txL" t="txT" r="txR" b="txB"/>
            <a:pathLst>
              <a:path w="2807422" h="801395">
                <a:moveTo>
                  <a:pt x="1736364" y="0"/>
                </a:moveTo>
                <a:lnTo>
                  <a:pt x="2807422" y="410272"/>
                </a:lnTo>
                <a:lnTo>
                  <a:pt x="1700929" y="801396"/>
                </a:lnTo>
                <a:lnTo>
                  <a:pt x="94997" y="696943"/>
                </a:lnTo>
                <a:cubicBezTo>
                  <a:pt x="-43515" y="565000"/>
                  <a:pt x="-26113" y="305536"/>
                  <a:pt x="118266" y="186291"/>
                </a:cubicBezTo>
                <a:lnTo>
                  <a:pt x="1736364" y="0"/>
                </a:lnTo>
                <a:close/>
              </a:path>
            </a:pathLst>
          </a:custGeom>
          <a:gradFill rotWithShape="1">
            <a:gsLst>
              <a:gs pos="0">
                <a:srgbClr val="A6A6A6">
                  <a:alpha val="100000"/>
                </a:srgbClr>
              </a:gs>
              <a:gs pos="66000">
                <a:srgbClr val="7F7F7F">
                  <a:alpha val="100000"/>
                </a:srgbClr>
              </a:gs>
              <a:gs pos="100000">
                <a:srgbClr val="7F7F7F">
                  <a:alpha val="100000"/>
                </a:srgbClr>
              </a:gs>
            </a:gsLst>
            <a:lin ang="5400000" scaled="1"/>
            <a:tileRect/>
          </a:gradFill>
          <a:ln w="9525">
            <a:noFill/>
          </a:ln>
        </p:spPr>
        <p:txBody>
          <a:bodyPr anchor="ctr"/>
          <a:p>
            <a:endParaRPr lang="zh-CN" altLang="en-US" dirty="0">
              <a:latin typeface="Arial" panose="020B0604020202020204" pitchFamily="34" charset="0"/>
            </a:endParaRPr>
          </a:p>
        </p:txBody>
      </p:sp>
      <p:pic>
        <p:nvPicPr>
          <p:cNvPr id="70658" name="群組 54"/>
          <p:cNvPicPr/>
          <p:nvPr/>
        </p:nvPicPr>
        <p:blipFill>
          <a:blip r:embed="rId5"/>
          <a:stretch>
            <a:fillRect/>
          </a:stretch>
        </p:blipFill>
        <p:spPr>
          <a:xfrm>
            <a:off x="3530600" y="3407410"/>
            <a:ext cx="1092200" cy="1427163"/>
          </a:xfrm>
          <a:prstGeom prst="rect">
            <a:avLst/>
          </a:prstGeom>
          <a:noFill/>
          <a:ln w="9525">
            <a:noFill/>
          </a:ln>
        </p:spPr>
      </p:pic>
      <p:grpSp>
        <p:nvGrpSpPr>
          <p:cNvPr id="70667" name="Group 3"/>
          <p:cNvGrpSpPr/>
          <p:nvPr/>
        </p:nvGrpSpPr>
        <p:grpSpPr>
          <a:xfrm>
            <a:off x="5856605" y="1564005"/>
            <a:ext cx="5598795" cy="5023485"/>
            <a:chOff x="0" y="0"/>
            <a:chExt cx="5191" cy="3042"/>
          </a:xfrm>
        </p:grpSpPr>
        <p:sp>
          <p:nvSpPr>
            <p:cNvPr id="70670" name="AutoShape 4"/>
            <p:cNvSpPr/>
            <p:nvPr/>
          </p:nvSpPr>
          <p:spPr>
            <a:xfrm>
              <a:off x="0" y="2914"/>
              <a:ext cx="5191" cy="128"/>
            </a:xfrm>
            <a:custGeom>
              <a:avLst/>
              <a:gdLst>
                <a:gd name="txL" fmla="*/ 2942 w 21600"/>
                <a:gd name="txT" fmla="*/ 2869 h 21600"/>
                <a:gd name="txR" fmla="*/ 18658 w 21600"/>
                <a:gd name="txB" fmla="*/ 18731 h 21600"/>
              </a:gdLst>
              <a:ahLst/>
              <a:cxnLst>
                <a:cxn ang="0">
                  <a:pos x="0" y="0"/>
                </a:cxn>
                <a:cxn ang="0">
                  <a:pos x="2283" y="21600"/>
                </a:cxn>
                <a:cxn ang="0">
                  <a:pos x="19317" y="21600"/>
                </a:cxn>
                <a:cxn ang="0">
                  <a:pos x="21600" y="0"/>
                </a:cxn>
              </a:cxnLst>
              <a:rect l="txL" t="txT" r="txR" b="txB"/>
              <a:pathLst>
                <a:path w="21600" h="21600">
                  <a:moveTo>
                    <a:pt x="0" y="0"/>
                  </a:moveTo>
                  <a:lnTo>
                    <a:pt x="2283" y="21600"/>
                  </a:lnTo>
                  <a:lnTo>
                    <a:pt x="19317" y="21600"/>
                  </a:lnTo>
                  <a:lnTo>
                    <a:pt x="21600" y="0"/>
                  </a:lnTo>
                  <a:close/>
                </a:path>
              </a:pathLst>
            </a:custGeom>
            <a:gradFill rotWithShape="1">
              <a:gsLst>
                <a:gs pos="0">
                  <a:srgbClr val="333333">
                    <a:alpha val="50000"/>
                  </a:srgbClr>
                </a:gs>
                <a:gs pos="100000">
                  <a:srgbClr val="FFFFFF">
                    <a:alpha val="0"/>
                  </a:srgbClr>
                </a:gs>
              </a:gsLst>
              <a:lin ang="5400000" scaled="1"/>
              <a:tileRect/>
            </a:gradFill>
            <a:ln w="9525">
              <a:noFill/>
            </a:ln>
          </p:spPr>
          <p:txBody>
            <a:bodyPr wrap="none" anchor="ctr"/>
            <a:p>
              <a:endParaRPr lang="zh-CN" altLang="en-US" dirty="0">
                <a:latin typeface="Arial" panose="020B0604020202020204" pitchFamily="34" charset="0"/>
              </a:endParaRPr>
            </a:p>
          </p:txBody>
        </p:sp>
        <p:sp>
          <p:nvSpPr>
            <p:cNvPr id="75804" name="AutoShape 5"/>
            <p:cNvSpPr>
              <a:spLocks noChangeArrowheads="1"/>
            </p:cNvSpPr>
            <p:nvPr/>
          </p:nvSpPr>
          <p:spPr bwMode="auto">
            <a:xfrm>
              <a:off x="0" y="0"/>
              <a:ext cx="5170" cy="2914"/>
            </a:xfrm>
            <a:prstGeom prst="roundRect">
              <a:avLst>
                <a:gd name="adj" fmla="val 1324"/>
              </a:avLst>
            </a:prstGeom>
            <a:gradFill rotWithShape="1">
              <a:gsLst>
                <a:gs pos="0">
                  <a:srgbClr val="FFFFFF"/>
                </a:gs>
                <a:gs pos="100000">
                  <a:srgbClr val="DDDDDD"/>
                </a:gs>
              </a:gsLst>
              <a:lin ang="18900000" scaled="1"/>
            </a:gradFill>
            <a:ln w="6350">
              <a:solidFill>
                <a:srgbClr val="DDDDDD"/>
              </a:solidFill>
              <a:round/>
            </a:ln>
          </p:spPr>
          <p:txBody>
            <a:bodyPr wrap="none" anchor="ctr"/>
            <a:p>
              <a:pPr marL="0" marR="0" lvl="0" indent="0" algn="ctr" defTabSz="914400" rtl="0" eaLnBrk="1" fontAlgn="base" latinLnBrk="0" hangingPunct="1">
                <a:lnSpc>
                  <a:spcPct val="100000"/>
                </a:lnSpc>
                <a:spcBef>
                  <a:spcPct val="20000"/>
                </a:spcBef>
                <a:spcAft>
                  <a:spcPct val="0"/>
                </a:spcAft>
                <a:buClr>
                  <a:srgbClr val="E1B40C"/>
                </a:buClr>
                <a:buSzTx/>
                <a:buFont typeface="Wingdings" panose="05000000000000000000" pitchFamily="2" charset="2"/>
                <a:buNone/>
                <a:defRPr/>
              </a:pPr>
              <a:endParaRPr kumimoji="0" lang="zh-CN" altLang="en-US" sz="1800" b="0"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grpSp>
      <p:sp>
        <p:nvSpPr>
          <p:cNvPr id="3" name="Rectangle 30"/>
          <p:cNvSpPr/>
          <p:nvPr/>
        </p:nvSpPr>
        <p:spPr>
          <a:xfrm>
            <a:off x="5856605" y="1600200"/>
            <a:ext cx="5575935" cy="4775835"/>
          </a:xfrm>
          <a:prstGeom prst="rect">
            <a:avLst/>
          </a:prstGeom>
          <a:noFill/>
          <a:ln w="9525">
            <a:noFill/>
          </a:ln>
        </p:spPr>
        <p:txBody>
          <a:bodyPr/>
          <a:p>
            <a:pPr indent="457200">
              <a:lnSpc>
                <a:spcPts val="3300"/>
              </a:lnSpc>
            </a:pPr>
            <a:r>
              <a:rPr lang="zh-CN" altLang="en-US" sz="2400" b="1" kern="100" dirty="0" smtClean="0">
                <a:latin typeface="楷体" panose="02010609060101010101" pitchFamily="49" charset="-122"/>
                <a:ea typeface="楷体" panose="02010609060101010101" pitchFamily="49" charset="-122"/>
                <a:cs typeface="Times New Roman" panose="02020603050405020304" pitchFamily="18" charset="0"/>
                <a:sym typeface="+mn-ea"/>
              </a:rPr>
              <a:t>在中药方面：</a:t>
            </a:r>
            <a:endParaRPr lang="en-US" altLang="zh-CN" sz="2400" b="1" kern="100" dirty="0" smtClean="0">
              <a:latin typeface="楷体" panose="02010609060101010101" pitchFamily="49" charset="-122"/>
              <a:ea typeface="楷体" panose="02010609060101010101" pitchFamily="49" charset="-122"/>
              <a:cs typeface="Times New Roman" panose="02020603050405020304" pitchFamily="18" charset="0"/>
            </a:endParaRPr>
          </a:p>
          <a:p>
            <a:pPr indent="457200">
              <a:lnSpc>
                <a:spcPts val="3300"/>
              </a:lnSpc>
            </a:pPr>
            <a:r>
              <a:rPr lang="zh-CN" altLang="zh-CN" sz="2000" dirty="0" smtClean="0">
                <a:solidFill>
                  <a:schemeClr val="tx1"/>
                </a:solidFill>
                <a:latin typeface="楷体" panose="02010609060101010101" pitchFamily="49" charset="-122"/>
                <a:ea typeface="楷体" panose="02010609060101010101" pitchFamily="49" charset="-122"/>
                <a:sym typeface="+mn-ea"/>
              </a:rPr>
              <a:t>第二十一条  国家制定中药材种植养殖、采集、贮存和初加工的技术规范、标准，加强对中药材生产流通全过程的质量监督管理，保障中药材质量安全。   </a:t>
            </a:r>
            <a:endParaRPr lang="zh-CN" altLang="zh-CN" sz="2000" dirty="0" smtClean="0">
              <a:solidFill>
                <a:schemeClr val="tx1"/>
              </a:solidFill>
              <a:latin typeface="楷体" panose="02010609060101010101" pitchFamily="49" charset="-122"/>
              <a:ea typeface="楷体" panose="02010609060101010101" pitchFamily="49" charset="-122"/>
              <a:sym typeface="+mn-ea"/>
            </a:endParaRPr>
          </a:p>
          <a:p>
            <a:pPr indent="457200">
              <a:lnSpc>
                <a:spcPts val="3300"/>
              </a:lnSpc>
            </a:pPr>
            <a:r>
              <a:rPr lang="zh-CN" altLang="zh-CN" sz="2000" dirty="0" smtClean="0">
                <a:solidFill>
                  <a:schemeClr val="tx1"/>
                </a:solidFill>
                <a:latin typeface="楷体" panose="02010609060101010101" pitchFamily="49" charset="-122"/>
                <a:ea typeface="楷体" panose="02010609060101010101" pitchFamily="49" charset="-122"/>
                <a:sym typeface="+mn-ea"/>
              </a:rPr>
              <a:t>第二十</a:t>
            </a:r>
            <a:r>
              <a:rPr lang="zh-CN" altLang="en-US" sz="2000" dirty="0" smtClean="0">
                <a:solidFill>
                  <a:schemeClr val="tx1"/>
                </a:solidFill>
                <a:latin typeface="楷体" panose="02010609060101010101" pitchFamily="49" charset="-122"/>
                <a:ea typeface="楷体" panose="02010609060101010101" pitchFamily="49" charset="-122"/>
                <a:sym typeface="+mn-ea"/>
              </a:rPr>
              <a:t>四</a:t>
            </a:r>
            <a:r>
              <a:rPr lang="zh-CN" altLang="zh-CN" sz="2000" dirty="0" smtClean="0">
                <a:solidFill>
                  <a:schemeClr val="tx1"/>
                </a:solidFill>
                <a:latin typeface="楷体" panose="02010609060101010101" pitchFamily="49" charset="-122"/>
                <a:ea typeface="楷体" panose="02010609060101010101" pitchFamily="49" charset="-122"/>
                <a:sym typeface="+mn-ea"/>
              </a:rPr>
              <a:t>条  </a:t>
            </a:r>
            <a:r>
              <a:rPr lang="zh-CN" altLang="en-US" sz="2000" dirty="0" smtClean="0">
                <a:solidFill>
                  <a:schemeClr val="tx1"/>
                </a:solidFill>
                <a:latin typeface="楷体" panose="02010609060101010101" pitchFamily="49" charset="-122"/>
                <a:ea typeface="楷体" panose="02010609060101010101" pitchFamily="49" charset="-122"/>
                <a:sym typeface="+mn-ea"/>
              </a:rPr>
              <a:t>国家鼓励发展中药材现代流通体系，提高中药材包装、仓储等技术水平，建立中药材流通追溯体系。药品生产企业购进中药材应当建立进货查验记录制度。中药材经营者应当建立进货查验和购销记录制度，并注明中药材产地</a:t>
            </a:r>
            <a:r>
              <a:rPr lang="zh-CN" altLang="zh-CN" sz="2000" dirty="0" smtClean="0">
                <a:solidFill>
                  <a:schemeClr val="tx1"/>
                </a:solidFill>
                <a:latin typeface="楷体" panose="02010609060101010101" pitchFamily="49" charset="-122"/>
                <a:ea typeface="楷体" panose="02010609060101010101" pitchFamily="49" charset="-122"/>
                <a:sym typeface="+mn-ea"/>
              </a:rPr>
              <a:t>。</a:t>
            </a:r>
            <a:endParaRPr lang="zh-CN" altLang="zh-CN" sz="2000" dirty="0">
              <a:solidFill>
                <a:schemeClr val="tx1"/>
              </a:solidFill>
              <a:latin typeface="楷体" panose="02010609060101010101" pitchFamily="49" charset="-122"/>
              <a:ea typeface="楷体" panose="02010609060101010101" pitchFamily="49" charset="-122"/>
            </a:endParaRPr>
          </a:p>
          <a:p>
            <a:pPr indent="457200">
              <a:lnSpc>
                <a:spcPts val="3300"/>
              </a:lnSpc>
            </a:pPr>
            <a:endParaRPr lang="zh-CN" altLang="zh-CN" kern="100" dirty="0">
              <a:solidFill>
                <a:srgbClr val="FF0000"/>
              </a:solidFill>
              <a:latin typeface="楷体" panose="02010609060101010101" pitchFamily="49" charset="-122"/>
              <a:ea typeface="楷体" panose="02010609060101010101" pitchFamily="49" charset="-122"/>
              <a:cs typeface="宋体" panose="02010600030101010101" pitchFamily="2" charset="-122"/>
            </a:endParaRPr>
          </a:p>
          <a:p>
            <a:pPr marL="342900" indent="-342900">
              <a:spcBef>
                <a:spcPct val="20000"/>
              </a:spcBef>
              <a:buClr>
                <a:schemeClr val="bg2"/>
              </a:buClr>
              <a:buSzPct val="75000"/>
              <a:buFont typeface="Wingdings" panose="05000000000000000000" pitchFamily="2" charset="2"/>
            </a:pPr>
            <a:r>
              <a:rPr lang="zh-CN" altLang="en-US" sz="2200" b="1" dirty="0">
                <a:latin typeface="华文楷体" panose="02010600040101010101" pitchFamily="2" charset="-122"/>
                <a:ea typeface="华文楷体" panose="02010600040101010101" pitchFamily="2" charset="-122"/>
              </a:rPr>
              <a:t> </a:t>
            </a:r>
            <a:r>
              <a:rPr lang="zh-CN" altLang="en-US" sz="2200" b="1" dirty="0">
                <a:solidFill>
                  <a:srgbClr val="FF3300"/>
                </a:solidFill>
                <a:latin typeface="仿宋" panose="02010609060101010101" pitchFamily="49" charset="-122"/>
                <a:ea typeface="仿宋" panose="02010609060101010101" pitchFamily="49" charset="-122"/>
              </a:rPr>
              <a:t> </a:t>
            </a:r>
            <a:endParaRPr lang="zh-CN" altLang="en-US" sz="2200" b="1" dirty="0">
              <a:solidFill>
                <a:srgbClr val="FF3300"/>
              </a:solidFill>
              <a:latin typeface="仿宋" panose="02010609060101010101" pitchFamily="49" charset="-122"/>
              <a:ea typeface="仿宋" panose="02010609060101010101" pitchFamily="49" charset="-122"/>
            </a:endParaRPr>
          </a:p>
        </p:txBody>
      </p:sp>
    </p:spTree>
    <p:custDataLst>
      <p:tags r:id="rId6"/>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28575" y="-635"/>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1" name="文本框 20"/>
          <p:cNvSpPr txBox="1"/>
          <p:nvPr/>
        </p:nvSpPr>
        <p:spPr>
          <a:xfrm>
            <a:off x="6750050" y="321945"/>
            <a:ext cx="5021580" cy="1014730"/>
          </a:xfrm>
          <a:prstGeom prst="rect">
            <a:avLst/>
          </a:prstGeom>
          <a:noFill/>
        </p:spPr>
        <p:txBody>
          <a:bodyPr wrap="square" rtlCol="0">
            <a:spAutoFit/>
          </a:bodyPr>
          <a:p>
            <a:pPr algn="l"/>
            <a:r>
              <a:rPr lang="zh-CN" altLang="en-US" sz="3000" b="1" dirty="0">
                <a:solidFill>
                  <a:srgbClr val="000000"/>
                </a:solidFill>
                <a:latin typeface="Verdana" panose="020B0604030504040204" pitchFamily="34" charset="0"/>
                <a:ea typeface="华文楷体" panose="02010600040101010101" pitchFamily="2" charset="-122"/>
                <a:sym typeface="+mn-ea"/>
              </a:rPr>
              <a:t>（二）</a:t>
            </a:r>
            <a:r>
              <a:rPr lang="zh-CN" altLang="en-US" sz="3000" b="1">
                <a:solidFill>
                  <a:srgbClr val="581B1B"/>
                </a:solidFill>
                <a:uFillTx/>
                <a:latin typeface="楷体_GB2312" panose="02010609030101010101" charset="-122"/>
                <a:ea typeface="楷体_GB2312" panose="02010609030101010101" charset="-122"/>
                <a:sym typeface="+mn-ea"/>
              </a:rPr>
              <a:t>主要内容和亮点</a:t>
            </a:r>
            <a:endParaRPr lang="en-US" altLang="zh-CN" sz="3000" b="1" dirty="0">
              <a:solidFill>
                <a:srgbClr val="000000"/>
              </a:solidFill>
              <a:latin typeface="楷体_GB2312" panose="02010609030101010101" charset="-122"/>
              <a:ea typeface="楷体_GB2312" panose="02010609030101010101" charset="-122"/>
            </a:endParaRPr>
          </a:p>
          <a:p>
            <a:pPr algn="l"/>
            <a:endParaRPr lang="zh-CN" altLang="en-US" sz="3000">
              <a:solidFill>
                <a:srgbClr val="581B1B"/>
              </a:solidFill>
              <a:uFillTx/>
              <a:latin typeface="方正大标宋简体" panose="02010601030101010101" charset="-122"/>
              <a:ea typeface="方正大标宋简体" panose="02010601030101010101" charset="-122"/>
            </a:endParaRPr>
          </a:p>
        </p:txBody>
      </p:sp>
      <p:grpSp>
        <p:nvGrpSpPr>
          <p:cNvPr id="62467" name="组合 123"/>
          <p:cNvGrpSpPr/>
          <p:nvPr/>
        </p:nvGrpSpPr>
        <p:grpSpPr>
          <a:xfrm>
            <a:off x="100330" y="1035050"/>
            <a:ext cx="7559675" cy="3689350"/>
            <a:chOff x="0" y="0"/>
            <a:chExt cx="7559675" cy="3689350"/>
          </a:xfrm>
        </p:grpSpPr>
        <p:grpSp>
          <p:nvGrpSpPr>
            <p:cNvPr id="62481" name="Group 2"/>
            <p:cNvGrpSpPr/>
            <p:nvPr/>
          </p:nvGrpSpPr>
          <p:grpSpPr>
            <a:xfrm>
              <a:off x="0" y="0"/>
              <a:ext cx="3560763" cy="3689350"/>
              <a:chOff x="0" y="0"/>
              <a:chExt cx="2960" cy="2960"/>
            </a:xfrm>
          </p:grpSpPr>
          <p:sp>
            <p:nvSpPr>
              <p:cNvPr id="62597" name="Freeform 3"/>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C00000">
                  <a:alpha val="20000"/>
                </a:srgbClr>
              </a:solidFill>
              <a:ln w="9525">
                <a:noFill/>
              </a:ln>
            </p:spPr>
            <p:txBody>
              <a:bodyPr/>
              <a:p>
                <a:endParaRPr lang="zh-CN" altLang="en-US" dirty="0">
                  <a:latin typeface="Arial" panose="020B0604020202020204" pitchFamily="34" charset="0"/>
                </a:endParaRPr>
              </a:p>
            </p:txBody>
          </p:sp>
          <p:sp>
            <p:nvSpPr>
              <p:cNvPr id="62598" name="Freeform 4"/>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C00000">
                  <a:alpha val="20000"/>
                </a:srgbClr>
              </a:solidFill>
              <a:ln w="9525">
                <a:noFill/>
              </a:ln>
            </p:spPr>
            <p:txBody>
              <a:bodyPr/>
              <a:p>
                <a:endParaRPr lang="zh-CN" altLang="en-US" dirty="0">
                  <a:latin typeface="Arial" panose="020B0604020202020204" pitchFamily="34" charset="0"/>
                </a:endParaRPr>
              </a:p>
            </p:txBody>
          </p:sp>
          <p:sp>
            <p:nvSpPr>
              <p:cNvPr id="62599" name="Freeform 5"/>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C00000">
                  <a:alpha val="20000"/>
                </a:srgbClr>
              </a:solidFill>
              <a:ln w="9525">
                <a:noFill/>
              </a:ln>
            </p:spPr>
            <p:txBody>
              <a:bodyPr/>
              <a:p>
                <a:endParaRPr lang="zh-CN" altLang="en-US" dirty="0">
                  <a:latin typeface="Arial" panose="020B0604020202020204" pitchFamily="34" charset="0"/>
                </a:endParaRPr>
              </a:p>
            </p:txBody>
          </p:sp>
        </p:grpSp>
        <p:grpSp>
          <p:nvGrpSpPr>
            <p:cNvPr id="62482" name="Group 6"/>
            <p:cNvGrpSpPr/>
            <p:nvPr/>
          </p:nvGrpSpPr>
          <p:grpSpPr>
            <a:xfrm>
              <a:off x="144463" y="123825"/>
              <a:ext cx="3313112" cy="3421062"/>
              <a:chOff x="0" y="0"/>
              <a:chExt cx="2087" cy="2155"/>
            </a:xfrm>
          </p:grpSpPr>
          <p:grpSp>
            <p:nvGrpSpPr>
              <p:cNvPr id="62489" name="Group 7"/>
              <p:cNvGrpSpPr/>
              <p:nvPr/>
            </p:nvGrpSpPr>
            <p:grpSpPr>
              <a:xfrm>
                <a:off x="726" y="771"/>
                <a:ext cx="635" cy="658"/>
                <a:chOff x="0" y="0"/>
                <a:chExt cx="2960" cy="2960"/>
              </a:xfrm>
            </p:grpSpPr>
            <p:sp>
              <p:nvSpPr>
                <p:cNvPr id="62594" name="Freeform 8"/>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95" name="Freeform 9"/>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96" name="Freeform 10"/>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490" name="Group 11"/>
              <p:cNvGrpSpPr/>
              <p:nvPr/>
            </p:nvGrpSpPr>
            <p:grpSpPr>
              <a:xfrm>
                <a:off x="726" y="386"/>
                <a:ext cx="635" cy="658"/>
                <a:chOff x="0" y="0"/>
                <a:chExt cx="2960" cy="2960"/>
              </a:xfrm>
            </p:grpSpPr>
            <p:sp>
              <p:nvSpPr>
                <p:cNvPr id="62591" name="Freeform 12"/>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92" name="Freeform 13"/>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93" name="Freeform 14"/>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491" name="Group 15"/>
              <p:cNvGrpSpPr/>
              <p:nvPr/>
            </p:nvGrpSpPr>
            <p:grpSpPr>
              <a:xfrm>
                <a:off x="726" y="0"/>
                <a:ext cx="635" cy="658"/>
                <a:chOff x="0" y="0"/>
                <a:chExt cx="2960" cy="2960"/>
              </a:xfrm>
            </p:grpSpPr>
            <p:sp>
              <p:nvSpPr>
                <p:cNvPr id="62588" name="Freeform 16"/>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89" name="Freeform 17"/>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90" name="Freeform 18"/>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492" name="Group 19"/>
              <p:cNvGrpSpPr/>
              <p:nvPr/>
            </p:nvGrpSpPr>
            <p:grpSpPr>
              <a:xfrm>
                <a:off x="1089" y="952"/>
                <a:ext cx="635" cy="658"/>
                <a:chOff x="0" y="0"/>
                <a:chExt cx="2960" cy="2960"/>
              </a:xfrm>
            </p:grpSpPr>
            <p:sp>
              <p:nvSpPr>
                <p:cNvPr id="62585" name="Freeform 20"/>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86" name="Freeform 21"/>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87" name="Freeform 22"/>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493" name="Group 23"/>
              <p:cNvGrpSpPr/>
              <p:nvPr/>
            </p:nvGrpSpPr>
            <p:grpSpPr>
              <a:xfrm>
                <a:off x="1089" y="567"/>
                <a:ext cx="635" cy="658"/>
                <a:chOff x="0" y="0"/>
                <a:chExt cx="2960" cy="2960"/>
              </a:xfrm>
            </p:grpSpPr>
            <p:sp>
              <p:nvSpPr>
                <p:cNvPr id="62582" name="Freeform 24"/>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83" name="Freeform 25"/>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84" name="Freeform 26"/>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494" name="Group 27"/>
              <p:cNvGrpSpPr/>
              <p:nvPr/>
            </p:nvGrpSpPr>
            <p:grpSpPr>
              <a:xfrm>
                <a:off x="1089" y="181"/>
                <a:ext cx="635" cy="658"/>
                <a:chOff x="0" y="0"/>
                <a:chExt cx="2960" cy="2960"/>
              </a:xfrm>
            </p:grpSpPr>
            <p:sp>
              <p:nvSpPr>
                <p:cNvPr id="62579" name="Freeform 28"/>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80" name="Freeform 29"/>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81" name="Freeform 30"/>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495" name="Group 31"/>
              <p:cNvGrpSpPr/>
              <p:nvPr/>
            </p:nvGrpSpPr>
            <p:grpSpPr>
              <a:xfrm>
                <a:off x="1452" y="1134"/>
                <a:ext cx="635" cy="658"/>
                <a:chOff x="0" y="0"/>
                <a:chExt cx="2960" cy="2960"/>
              </a:xfrm>
            </p:grpSpPr>
            <p:sp>
              <p:nvSpPr>
                <p:cNvPr id="62576" name="Freeform 32"/>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77" name="Freeform 33"/>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78" name="Freeform 34"/>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496" name="Group 35"/>
              <p:cNvGrpSpPr/>
              <p:nvPr/>
            </p:nvGrpSpPr>
            <p:grpSpPr>
              <a:xfrm>
                <a:off x="1452" y="749"/>
                <a:ext cx="635" cy="658"/>
                <a:chOff x="0" y="0"/>
                <a:chExt cx="2960" cy="2960"/>
              </a:xfrm>
            </p:grpSpPr>
            <p:sp>
              <p:nvSpPr>
                <p:cNvPr id="62573" name="Freeform 36"/>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74" name="Freeform 37"/>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75" name="Freeform 38"/>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497" name="Group 39"/>
              <p:cNvGrpSpPr/>
              <p:nvPr/>
            </p:nvGrpSpPr>
            <p:grpSpPr>
              <a:xfrm>
                <a:off x="1452" y="363"/>
                <a:ext cx="635" cy="658"/>
                <a:chOff x="0" y="0"/>
                <a:chExt cx="2960" cy="2960"/>
              </a:xfrm>
            </p:grpSpPr>
            <p:sp>
              <p:nvSpPr>
                <p:cNvPr id="62570" name="Freeform 40"/>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alpha val="25098"/>
                  </a:srgbClr>
                </a:solidFill>
                <a:ln w="19050" cap="rnd" cmpd="sng">
                  <a:solidFill>
                    <a:srgbClr val="969696"/>
                  </a:solidFill>
                  <a:prstDash val="sysDot"/>
                  <a:bevel/>
                  <a:headEnd type="none" w="med" len="med"/>
                  <a:tailEnd type="none" w="med" len="med"/>
                </a:ln>
              </p:spPr>
              <p:txBody>
                <a:bodyPr/>
                <a:p>
                  <a:endParaRPr lang="zh-CN" altLang="en-US" dirty="0">
                    <a:latin typeface="Arial" panose="020B0604020202020204" pitchFamily="34" charset="0"/>
                  </a:endParaRPr>
                </a:p>
              </p:txBody>
            </p:sp>
            <p:sp>
              <p:nvSpPr>
                <p:cNvPr id="62571" name="Freeform 41"/>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FFFFFF">
                    <a:alpha val="25098"/>
                  </a:srgbClr>
                </a:solidFill>
                <a:ln w="19050" cap="rnd" cmpd="sng">
                  <a:solidFill>
                    <a:srgbClr val="969696"/>
                  </a:solidFill>
                  <a:prstDash val="sysDot"/>
                  <a:bevel/>
                  <a:headEnd type="none" w="med" len="med"/>
                  <a:tailEnd type="none" w="med" len="med"/>
                </a:ln>
              </p:spPr>
              <p:txBody>
                <a:bodyPr/>
                <a:p>
                  <a:endParaRPr lang="zh-CN" altLang="en-US" dirty="0">
                    <a:latin typeface="Arial" panose="020B0604020202020204" pitchFamily="34" charset="0"/>
                  </a:endParaRPr>
                </a:p>
              </p:txBody>
            </p:sp>
            <p:sp>
              <p:nvSpPr>
                <p:cNvPr id="62572" name="Freeform 42"/>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FFFFFF">
                    <a:alpha val="25098"/>
                  </a:srgbClr>
                </a:solidFill>
                <a:ln w="19050" cap="rnd" cmpd="sng">
                  <a:solidFill>
                    <a:srgbClr val="969696"/>
                  </a:solidFill>
                  <a:prstDash val="sysDot"/>
                  <a:bevel/>
                  <a:headEnd type="none" w="med" len="med"/>
                  <a:tailEnd type="none" w="med" len="med"/>
                </a:ln>
              </p:spPr>
              <p:txBody>
                <a:bodyPr/>
                <a:p>
                  <a:endParaRPr lang="zh-CN" altLang="en-US" dirty="0">
                    <a:latin typeface="Arial" panose="020B0604020202020204" pitchFamily="34" charset="0"/>
                  </a:endParaRPr>
                </a:p>
              </p:txBody>
            </p:sp>
          </p:grpSp>
          <p:grpSp>
            <p:nvGrpSpPr>
              <p:cNvPr id="62498" name="Group 43"/>
              <p:cNvGrpSpPr/>
              <p:nvPr/>
            </p:nvGrpSpPr>
            <p:grpSpPr>
              <a:xfrm>
                <a:off x="363" y="952"/>
                <a:ext cx="635" cy="658"/>
                <a:chOff x="0" y="0"/>
                <a:chExt cx="2960" cy="2960"/>
              </a:xfrm>
            </p:grpSpPr>
            <p:sp>
              <p:nvSpPr>
                <p:cNvPr id="62567" name="Freeform 44"/>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68" name="Freeform 45"/>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69" name="Freeform 46"/>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499" name="Group 47"/>
              <p:cNvGrpSpPr/>
              <p:nvPr/>
            </p:nvGrpSpPr>
            <p:grpSpPr>
              <a:xfrm>
                <a:off x="363" y="567"/>
                <a:ext cx="635" cy="658"/>
                <a:chOff x="0" y="0"/>
                <a:chExt cx="2960" cy="2960"/>
              </a:xfrm>
            </p:grpSpPr>
            <p:sp>
              <p:nvSpPr>
                <p:cNvPr id="62564" name="Freeform 48"/>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65" name="Freeform 49"/>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66" name="Freeform 50"/>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00" name="Group 51"/>
              <p:cNvGrpSpPr/>
              <p:nvPr/>
            </p:nvGrpSpPr>
            <p:grpSpPr>
              <a:xfrm>
                <a:off x="363" y="181"/>
                <a:ext cx="635" cy="658"/>
                <a:chOff x="0" y="0"/>
                <a:chExt cx="2960" cy="2960"/>
              </a:xfrm>
            </p:grpSpPr>
            <p:sp>
              <p:nvSpPr>
                <p:cNvPr id="62561" name="Freeform 52"/>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62" name="Freeform 53"/>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63" name="Freeform 54"/>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01" name="Group 55"/>
              <p:cNvGrpSpPr/>
              <p:nvPr/>
            </p:nvGrpSpPr>
            <p:grpSpPr>
              <a:xfrm>
                <a:off x="726" y="1133"/>
                <a:ext cx="635" cy="658"/>
                <a:chOff x="0" y="0"/>
                <a:chExt cx="2960" cy="2960"/>
              </a:xfrm>
            </p:grpSpPr>
            <p:sp>
              <p:nvSpPr>
                <p:cNvPr id="62558" name="Freeform 56"/>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59" name="Freeform 57"/>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60" name="Freeform 58"/>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02" name="Group 59"/>
              <p:cNvGrpSpPr/>
              <p:nvPr/>
            </p:nvGrpSpPr>
            <p:grpSpPr>
              <a:xfrm>
                <a:off x="726" y="748"/>
                <a:ext cx="635" cy="658"/>
                <a:chOff x="0" y="0"/>
                <a:chExt cx="2960" cy="2960"/>
              </a:xfrm>
            </p:grpSpPr>
            <p:sp>
              <p:nvSpPr>
                <p:cNvPr id="62555" name="Freeform 60"/>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56" name="Freeform 61"/>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57" name="Freeform 62"/>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03" name="Group 63"/>
              <p:cNvGrpSpPr/>
              <p:nvPr/>
            </p:nvGrpSpPr>
            <p:grpSpPr>
              <a:xfrm>
                <a:off x="726" y="362"/>
                <a:ext cx="635" cy="658"/>
                <a:chOff x="0" y="0"/>
                <a:chExt cx="2960" cy="2960"/>
              </a:xfrm>
            </p:grpSpPr>
            <p:sp>
              <p:nvSpPr>
                <p:cNvPr id="62552" name="Freeform 64"/>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53" name="Freeform 65"/>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54" name="Freeform 66"/>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04" name="Group 67"/>
              <p:cNvGrpSpPr/>
              <p:nvPr/>
            </p:nvGrpSpPr>
            <p:grpSpPr>
              <a:xfrm>
                <a:off x="1089" y="1315"/>
                <a:ext cx="635" cy="658"/>
                <a:chOff x="0" y="0"/>
                <a:chExt cx="2960" cy="2960"/>
              </a:xfrm>
            </p:grpSpPr>
            <p:sp>
              <p:nvSpPr>
                <p:cNvPr id="62549" name="Freeform 68"/>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50" name="Freeform 69"/>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51" name="Freeform 70"/>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05" name="Group 71"/>
              <p:cNvGrpSpPr/>
              <p:nvPr/>
            </p:nvGrpSpPr>
            <p:grpSpPr>
              <a:xfrm>
                <a:off x="1089" y="930"/>
                <a:ext cx="635" cy="658"/>
                <a:chOff x="0" y="0"/>
                <a:chExt cx="2960" cy="2960"/>
              </a:xfrm>
            </p:grpSpPr>
            <p:sp>
              <p:nvSpPr>
                <p:cNvPr id="62546" name="Freeform 72"/>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47" name="Freeform 73"/>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48" name="Freeform 74"/>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06" name="Group 75"/>
              <p:cNvGrpSpPr/>
              <p:nvPr/>
            </p:nvGrpSpPr>
            <p:grpSpPr>
              <a:xfrm>
                <a:off x="1089" y="544"/>
                <a:ext cx="635" cy="658"/>
                <a:chOff x="0" y="0"/>
                <a:chExt cx="2960" cy="2960"/>
              </a:xfrm>
            </p:grpSpPr>
            <p:sp>
              <p:nvSpPr>
                <p:cNvPr id="62543" name="Freeform 76"/>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44" name="Freeform 77"/>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45" name="Freeform 78"/>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07" name="Group 79"/>
              <p:cNvGrpSpPr/>
              <p:nvPr/>
            </p:nvGrpSpPr>
            <p:grpSpPr>
              <a:xfrm>
                <a:off x="0" y="1134"/>
                <a:ext cx="635" cy="658"/>
                <a:chOff x="0" y="0"/>
                <a:chExt cx="2960" cy="2960"/>
              </a:xfrm>
            </p:grpSpPr>
            <p:sp>
              <p:nvSpPr>
                <p:cNvPr id="62540" name="Freeform 80"/>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41" name="Freeform 81"/>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42" name="Freeform 82"/>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08" name="Group 83"/>
              <p:cNvGrpSpPr/>
              <p:nvPr/>
            </p:nvGrpSpPr>
            <p:grpSpPr>
              <a:xfrm>
                <a:off x="0" y="749"/>
                <a:ext cx="635" cy="658"/>
                <a:chOff x="0" y="0"/>
                <a:chExt cx="2960" cy="2960"/>
              </a:xfrm>
            </p:grpSpPr>
            <p:sp>
              <p:nvSpPr>
                <p:cNvPr id="62537" name="Freeform 84"/>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38" name="Freeform 85"/>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39" name="Freeform 86"/>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09" name="Group 87"/>
              <p:cNvGrpSpPr/>
              <p:nvPr/>
            </p:nvGrpSpPr>
            <p:grpSpPr>
              <a:xfrm>
                <a:off x="0" y="363"/>
                <a:ext cx="635" cy="658"/>
                <a:chOff x="0" y="0"/>
                <a:chExt cx="2960" cy="2960"/>
              </a:xfrm>
            </p:grpSpPr>
            <p:sp>
              <p:nvSpPr>
                <p:cNvPr id="62534" name="Freeform 88"/>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35" name="Freeform 89"/>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36" name="Freeform 90"/>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10" name="Group 91"/>
              <p:cNvGrpSpPr/>
              <p:nvPr/>
            </p:nvGrpSpPr>
            <p:grpSpPr>
              <a:xfrm>
                <a:off x="363" y="1315"/>
                <a:ext cx="635" cy="658"/>
                <a:chOff x="0" y="0"/>
                <a:chExt cx="2960" cy="2960"/>
              </a:xfrm>
            </p:grpSpPr>
            <p:sp>
              <p:nvSpPr>
                <p:cNvPr id="62531" name="Freeform 92"/>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32" name="Freeform 93"/>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33" name="Freeform 94"/>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11" name="Group 95"/>
              <p:cNvGrpSpPr/>
              <p:nvPr/>
            </p:nvGrpSpPr>
            <p:grpSpPr>
              <a:xfrm>
                <a:off x="363" y="930"/>
                <a:ext cx="635" cy="658"/>
                <a:chOff x="0" y="0"/>
                <a:chExt cx="2960" cy="2960"/>
              </a:xfrm>
            </p:grpSpPr>
            <p:sp>
              <p:nvSpPr>
                <p:cNvPr id="62528" name="Freeform 96"/>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29" name="Freeform 97"/>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30" name="Freeform 98"/>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12" name="Group 99"/>
              <p:cNvGrpSpPr/>
              <p:nvPr/>
            </p:nvGrpSpPr>
            <p:grpSpPr>
              <a:xfrm>
                <a:off x="363" y="544"/>
                <a:ext cx="635" cy="658"/>
                <a:chOff x="0" y="0"/>
                <a:chExt cx="2960" cy="2960"/>
              </a:xfrm>
            </p:grpSpPr>
            <p:sp>
              <p:nvSpPr>
                <p:cNvPr id="62525" name="Freeform 100"/>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26" name="Freeform 101"/>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27" name="Freeform 102"/>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13" name="Group 103"/>
              <p:cNvGrpSpPr/>
              <p:nvPr/>
            </p:nvGrpSpPr>
            <p:grpSpPr>
              <a:xfrm>
                <a:off x="726" y="1497"/>
                <a:ext cx="635" cy="658"/>
                <a:chOff x="0" y="0"/>
                <a:chExt cx="2960" cy="2960"/>
              </a:xfrm>
            </p:grpSpPr>
            <p:sp>
              <p:nvSpPr>
                <p:cNvPr id="62522" name="Freeform 104"/>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23" name="Freeform 105"/>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24" name="Freeform 106"/>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14" name="Group 107"/>
              <p:cNvGrpSpPr/>
              <p:nvPr/>
            </p:nvGrpSpPr>
            <p:grpSpPr>
              <a:xfrm>
                <a:off x="726" y="1112"/>
                <a:ext cx="635" cy="658"/>
                <a:chOff x="0" y="0"/>
                <a:chExt cx="2960" cy="2960"/>
              </a:xfrm>
            </p:grpSpPr>
            <p:sp>
              <p:nvSpPr>
                <p:cNvPr id="62519" name="Freeform 108"/>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20" name="Freeform 109"/>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21" name="Freeform 110"/>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nvGrpSpPr>
              <p:cNvPr id="62515" name="Group 111"/>
              <p:cNvGrpSpPr/>
              <p:nvPr/>
            </p:nvGrpSpPr>
            <p:grpSpPr>
              <a:xfrm>
                <a:off x="726" y="726"/>
                <a:ext cx="635" cy="658"/>
                <a:chOff x="0" y="0"/>
                <a:chExt cx="2960" cy="2960"/>
              </a:xfrm>
            </p:grpSpPr>
            <p:sp>
              <p:nvSpPr>
                <p:cNvPr id="62516" name="Freeform 112"/>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FFFF"/>
                </a:solidFill>
                <a:ln w="9525">
                  <a:noFill/>
                </a:ln>
              </p:spPr>
              <p:txBody>
                <a:bodyPr/>
                <a:p>
                  <a:endParaRPr lang="zh-CN" altLang="en-US" dirty="0">
                    <a:latin typeface="Arial" panose="020B0604020202020204" pitchFamily="34" charset="0"/>
                  </a:endParaRPr>
                </a:p>
              </p:txBody>
            </p:sp>
            <p:sp>
              <p:nvSpPr>
                <p:cNvPr id="62517" name="Freeform 113"/>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DDDDD"/>
                </a:solidFill>
                <a:ln w="9525">
                  <a:noFill/>
                </a:ln>
              </p:spPr>
              <p:txBody>
                <a:bodyPr/>
                <a:p>
                  <a:endParaRPr lang="zh-CN" altLang="en-US" dirty="0">
                    <a:latin typeface="Arial" panose="020B0604020202020204" pitchFamily="34" charset="0"/>
                  </a:endParaRPr>
                </a:p>
              </p:txBody>
            </p:sp>
            <p:sp>
              <p:nvSpPr>
                <p:cNvPr id="62518" name="Freeform 114"/>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B2B2B2"/>
                </a:solidFill>
                <a:ln w="9525">
                  <a:noFill/>
                </a:ln>
              </p:spPr>
              <p:txBody>
                <a:bodyPr/>
                <a:p>
                  <a:endParaRPr lang="zh-CN" altLang="en-US" dirty="0">
                    <a:latin typeface="Arial" panose="020B0604020202020204" pitchFamily="34" charset="0"/>
                  </a:endParaRPr>
                </a:p>
              </p:txBody>
            </p:sp>
          </p:grpSp>
        </p:grpSp>
        <p:sp>
          <p:nvSpPr>
            <p:cNvPr id="62483" name="Arc 115"/>
            <p:cNvSpPr/>
            <p:nvPr/>
          </p:nvSpPr>
          <p:spPr>
            <a:xfrm>
              <a:off x="3709988" y="952500"/>
              <a:ext cx="792162" cy="792162"/>
            </a:xfrm>
            <a:custGeom>
              <a:avLst/>
              <a:gdLst>
                <a:gd name="txL" fmla="*/ 0 w 21600"/>
                <a:gd name="txT" fmla="*/ 0 h 21600"/>
                <a:gd name="txR" fmla="*/ 21600 w 21600"/>
                <a:gd name="txB" fmla="*/ 21600 h 21600"/>
              </a:gdLst>
              <a:ahLst/>
              <a:cxnLst>
                <a:cxn ang="0">
                  <a:pos x="-1" y="0"/>
                </a:cxn>
                <a:cxn ang="0">
                  <a:pos x="21600" y="21600"/>
                </a:cxn>
                <a:cxn ang="0">
                  <a:pos x="-1" y="0"/>
                </a:cxn>
                <a:cxn ang="0">
                  <a:pos x="21600" y="21600"/>
                </a:cxn>
                <a:cxn ang="0">
                  <a:pos x="0" y="21600"/>
                </a:cxn>
                <a:cxn ang="0">
                  <a:pos x="-1" y="0"/>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38100" cap="rnd" cmpd="sng">
              <a:solidFill>
                <a:srgbClr val="C00000"/>
              </a:solidFill>
              <a:prstDash val="sysDot"/>
              <a:bevel/>
              <a:headEnd type="none" w="med" len="med"/>
              <a:tailEnd type="triangle" w="med" len="med"/>
            </a:ln>
          </p:spPr>
          <p:txBody>
            <a:bodyPr wrap="none" anchor="ctr"/>
            <a:p>
              <a:endParaRPr lang="zh-CN" altLang="en-US" dirty="0">
                <a:latin typeface="Arial" panose="020B0604020202020204" pitchFamily="34" charset="0"/>
              </a:endParaRPr>
            </a:p>
          </p:txBody>
        </p:sp>
        <p:grpSp>
          <p:nvGrpSpPr>
            <p:cNvPr id="62484" name="Group 116"/>
            <p:cNvGrpSpPr/>
            <p:nvPr/>
          </p:nvGrpSpPr>
          <p:grpSpPr>
            <a:xfrm>
              <a:off x="3998913" y="1924050"/>
              <a:ext cx="1008062" cy="1044575"/>
              <a:chOff x="0" y="0"/>
              <a:chExt cx="2960" cy="2960"/>
            </a:xfrm>
          </p:grpSpPr>
          <p:sp>
            <p:nvSpPr>
              <p:cNvPr id="62486" name="Freeform 117"/>
              <p:cNvSpPr/>
              <p:nvPr/>
            </p:nvSpPr>
            <p:spPr>
              <a:xfrm>
                <a:off x="0" y="0"/>
                <a:ext cx="2960" cy="1480"/>
              </a:xfrm>
              <a:custGeom>
                <a:avLst/>
                <a:gdLst>
                  <a:gd name="txL" fmla="*/ 0 w 2960"/>
                  <a:gd name="txT" fmla="*/ 0 h 1480"/>
                  <a:gd name="txR" fmla="*/ 2960 w 2960"/>
                  <a:gd name="txB" fmla="*/ 1480 h 1480"/>
                </a:gdLst>
                <a:ahLst/>
                <a:cxnLst>
                  <a:cxn ang="0">
                    <a:pos x="1480" y="1480"/>
                  </a:cxn>
                  <a:cxn ang="0">
                    <a:pos x="0" y="740"/>
                  </a:cxn>
                  <a:cxn ang="0">
                    <a:pos x="1480" y="0"/>
                  </a:cxn>
                  <a:cxn ang="0">
                    <a:pos x="2960" y="740"/>
                  </a:cxn>
                  <a:cxn ang="0">
                    <a:pos x="1480" y="1480"/>
                  </a:cxn>
                </a:cxnLst>
                <a:rect l="txL" t="txT" r="txR" b="txB"/>
                <a:pathLst>
                  <a:path w="2960" h="1480">
                    <a:moveTo>
                      <a:pt x="1480" y="1480"/>
                    </a:moveTo>
                    <a:lnTo>
                      <a:pt x="0" y="740"/>
                    </a:lnTo>
                    <a:lnTo>
                      <a:pt x="1480" y="0"/>
                    </a:lnTo>
                    <a:lnTo>
                      <a:pt x="2960" y="740"/>
                    </a:lnTo>
                    <a:lnTo>
                      <a:pt x="1480" y="1480"/>
                    </a:lnTo>
                    <a:close/>
                  </a:path>
                </a:pathLst>
              </a:custGeom>
              <a:solidFill>
                <a:srgbClr val="FF0000"/>
              </a:solidFill>
              <a:ln w="9525">
                <a:noFill/>
              </a:ln>
            </p:spPr>
            <p:txBody>
              <a:bodyPr/>
              <a:p>
                <a:endParaRPr lang="zh-CN" altLang="en-US" dirty="0">
                  <a:latin typeface="Arial" panose="020B0604020202020204" pitchFamily="34" charset="0"/>
                </a:endParaRPr>
              </a:p>
            </p:txBody>
          </p:sp>
          <p:sp>
            <p:nvSpPr>
              <p:cNvPr id="62487" name="Freeform 118"/>
              <p:cNvSpPr/>
              <p:nvPr/>
            </p:nvSpPr>
            <p:spPr>
              <a:xfrm>
                <a:off x="0" y="740"/>
                <a:ext cx="1480" cy="2220"/>
              </a:xfrm>
              <a:custGeom>
                <a:avLst/>
                <a:gdLst>
                  <a:gd name="txL" fmla="*/ 0 w 1480"/>
                  <a:gd name="txT" fmla="*/ 0 h 2220"/>
                  <a:gd name="txR" fmla="*/ 1480 w 1480"/>
                  <a:gd name="txB" fmla="*/ 2220 h 2220"/>
                </a:gdLst>
                <a:ahLst/>
                <a:cxnLst>
                  <a:cxn ang="0">
                    <a:pos x="1480" y="740"/>
                  </a:cxn>
                  <a:cxn ang="0">
                    <a:pos x="1480" y="2220"/>
                  </a:cxn>
                  <a:cxn ang="0">
                    <a:pos x="0" y="1480"/>
                  </a:cxn>
                  <a:cxn ang="0">
                    <a:pos x="0" y="0"/>
                  </a:cxn>
                  <a:cxn ang="0">
                    <a:pos x="1480" y="740"/>
                  </a:cxn>
                </a:cxnLst>
                <a:rect l="txL" t="txT" r="txR" b="txB"/>
                <a:pathLst>
                  <a:path w="1480" h="2220">
                    <a:moveTo>
                      <a:pt x="1480" y="740"/>
                    </a:moveTo>
                    <a:lnTo>
                      <a:pt x="1480" y="2220"/>
                    </a:lnTo>
                    <a:lnTo>
                      <a:pt x="0" y="1480"/>
                    </a:lnTo>
                    <a:lnTo>
                      <a:pt x="0" y="0"/>
                    </a:lnTo>
                    <a:lnTo>
                      <a:pt x="1480" y="740"/>
                    </a:lnTo>
                    <a:close/>
                  </a:path>
                </a:pathLst>
              </a:custGeom>
              <a:solidFill>
                <a:srgbClr val="DE0000"/>
              </a:solidFill>
              <a:ln w="9525">
                <a:noFill/>
              </a:ln>
            </p:spPr>
            <p:txBody>
              <a:bodyPr/>
              <a:p>
                <a:endParaRPr lang="zh-CN" altLang="en-US" dirty="0">
                  <a:latin typeface="Arial" panose="020B0604020202020204" pitchFamily="34" charset="0"/>
                </a:endParaRPr>
              </a:p>
            </p:txBody>
          </p:sp>
          <p:sp>
            <p:nvSpPr>
              <p:cNvPr id="62488" name="Freeform 119"/>
              <p:cNvSpPr/>
              <p:nvPr/>
            </p:nvSpPr>
            <p:spPr>
              <a:xfrm>
                <a:off x="1480" y="740"/>
                <a:ext cx="1480" cy="2220"/>
              </a:xfrm>
              <a:custGeom>
                <a:avLst/>
                <a:gdLst>
                  <a:gd name="txL" fmla="*/ 0 w 1480"/>
                  <a:gd name="txT" fmla="*/ 0 h 2220"/>
                  <a:gd name="txR" fmla="*/ 1480 w 1480"/>
                  <a:gd name="txB" fmla="*/ 2220 h 2220"/>
                </a:gdLst>
                <a:ahLst/>
                <a:cxnLst>
                  <a:cxn ang="0">
                    <a:pos x="1480" y="0"/>
                  </a:cxn>
                  <a:cxn ang="0">
                    <a:pos x="1480" y="1480"/>
                  </a:cxn>
                  <a:cxn ang="0">
                    <a:pos x="0" y="2220"/>
                  </a:cxn>
                  <a:cxn ang="0">
                    <a:pos x="0" y="740"/>
                  </a:cxn>
                  <a:cxn ang="0">
                    <a:pos x="1480" y="0"/>
                  </a:cxn>
                </a:cxnLst>
                <a:rect l="txL" t="txT" r="txR" b="txB"/>
                <a:pathLst>
                  <a:path w="1480" h="2220">
                    <a:moveTo>
                      <a:pt x="1480" y="0"/>
                    </a:moveTo>
                    <a:lnTo>
                      <a:pt x="1480" y="1480"/>
                    </a:lnTo>
                    <a:lnTo>
                      <a:pt x="0" y="2220"/>
                    </a:lnTo>
                    <a:lnTo>
                      <a:pt x="0" y="740"/>
                    </a:lnTo>
                    <a:lnTo>
                      <a:pt x="1480" y="0"/>
                    </a:lnTo>
                    <a:close/>
                  </a:path>
                </a:pathLst>
              </a:custGeom>
              <a:solidFill>
                <a:srgbClr val="C00000"/>
              </a:solidFill>
              <a:ln w="9525">
                <a:noFill/>
              </a:ln>
            </p:spPr>
            <p:txBody>
              <a:bodyPr/>
              <a:p>
                <a:endParaRPr lang="zh-CN" altLang="en-US" dirty="0">
                  <a:latin typeface="Arial" panose="020B0604020202020204" pitchFamily="34" charset="0"/>
                </a:endParaRPr>
              </a:p>
            </p:txBody>
          </p:sp>
        </p:grpSp>
        <p:sp>
          <p:nvSpPr>
            <p:cNvPr id="62485" name="Text Box 120"/>
            <p:cNvSpPr txBox="1"/>
            <p:nvPr/>
          </p:nvSpPr>
          <p:spPr>
            <a:xfrm>
              <a:off x="4968875" y="1817688"/>
              <a:ext cx="2590800" cy="366712"/>
            </a:xfrm>
            <a:prstGeom prst="rect">
              <a:avLst/>
            </a:prstGeom>
            <a:noFill/>
            <a:ln w="9525">
              <a:noFill/>
            </a:ln>
          </p:spPr>
          <p:txBody>
            <a:bodyPr>
              <a:spAutoFit/>
            </a:bodyPr>
            <a:p>
              <a:endParaRPr lang="zh-CN" altLang="en-US" dirty="0">
                <a:latin typeface="Arial" panose="020B0604020202020204" pitchFamily="34" charset="0"/>
              </a:endParaRPr>
            </a:p>
          </p:txBody>
        </p:sp>
      </p:grpSp>
      <p:sp>
        <p:nvSpPr>
          <p:cNvPr id="62468" name="Rectangle 123"/>
          <p:cNvSpPr/>
          <p:nvPr/>
        </p:nvSpPr>
        <p:spPr>
          <a:xfrm>
            <a:off x="4011930" y="1199515"/>
            <a:ext cx="6832600" cy="5288280"/>
          </a:xfrm>
          <a:prstGeom prst="rect">
            <a:avLst/>
          </a:prstGeom>
          <a:noFill/>
          <a:ln w="9525">
            <a:noFill/>
          </a:ln>
        </p:spPr>
        <p:txBody>
          <a:bodyPr/>
          <a:p>
            <a:pPr marL="342900" indent="-342900">
              <a:spcBef>
                <a:spcPct val="20000"/>
              </a:spcBef>
              <a:buClr>
                <a:schemeClr val="bg2"/>
              </a:buClr>
              <a:buSzPct val="75000"/>
              <a:buFont typeface="Wingdings" panose="05000000000000000000" pitchFamily="2" charset="2"/>
              <a:buChar char="n"/>
            </a:pPr>
            <a:endParaRPr lang="zh-CN" altLang="en-US" sz="1300" b="1" dirty="0">
              <a:latin typeface="仿宋" panose="02010609060101010101" pitchFamily="49" charset="-122"/>
              <a:ea typeface="仿宋" panose="02010609060101010101" pitchFamily="49" charset="-122"/>
            </a:endParaRPr>
          </a:p>
          <a:p>
            <a:pPr marL="342900" indent="-342900">
              <a:spcBef>
                <a:spcPct val="20000"/>
              </a:spcBef>
              <a:buClr>
                <a:schemeClr val="bg2"/>
              </a:buClr>
              <a:buSzPct val="75000"/>
              <a:buFont typeface="Wingdings" panose="05000000000000000000" pitchFamily="2" charset="2"/>
              <a:buChar char="n"/>
            </a:pPr>
            <a:endParaRPr lang="zh-CN" altLang="en-US" sz="3200" dirty="0">
              <a:latin typeface="仿宋" panose="02010609060101010101" pitchFamily="49" charset="-122"/>
              <a:ea typeface="仿宋" panose="02010609060101010101" pitchFamily="49" charset="-122"/>
            </a:endParaRPr>
          </a:p>
        </p:txBody>
      </p:sp>
      <p:sp>
        <p:nvSpPr>
          <p:cNvPr id="2" name="Rectangle 123"/>
          <p:cNvSpPr/>
          <p:nvPr/>
        </p:nvSpPr>
        <p:spPr>
          <a:xfrm>
            <a:off x="4335145" y="1199515"/>
            <a:ext cx="7579995" cy="5238750"/>
          </a:xfrm>
          <a:prstGeom prst="rect">
            <a:avLst/>
          </a:prstGeom>
          <a:noFill/>
          <a:ln w="9525">
            <a:noFill/>
          </a:ln>
        </p:spPr>
        <p:txBody>
          <a:bodyPr/>
          <a:p>
            <a:pPr indent="457200" algn="just">
              <a:lnSpc>
                <a:spcPts val="3700"/>
              </a:lnSpc>
              <a:spcAft>
                <a:spcPts val="0"/>
              </a:spcAft>
            </a:pPr>
            <a:endParaRPr lang="zh-CN" altLang="zh-CN" sz="2800" b="1" kern="100" dirty="0" smtClean="0">
              <a:latin typeface="楷体" panose="02010609060101010101" pitchFamily="49" charset="-122"/>
              <a:ea typeface="楷体" panose="02010609060101010101" pitchFamily="49" charset="-122"/>
              <a:cs typeface="Times New Roman" panose="02020603050405020304" pitchFamily="18" charset="0"/>
              <a:sym typeface="+mn-ea"/>
            </a:endParaRPr>
          </a:p>
          <a:p>
            <a:pPr indent="457200" algn="just">
              <a:lnSpc>
                <a:spcPts val="3700"/>
              </a:lnSpc>
              <a:spcAft>
                <a:spcPts val="0"/>
              </a:spcAft>
            </a:pPr>
            <a:r>
              <a:rPr lang="zh-CN" altLang="zh-CN" sz="2800" b="1" kern="100" dirty="0" smtClean="0">
                <a:latin typeface="楷体" panose="02010609060101010101" pitchFamily="49" charset="-122"/>
                <a:ea typeface="楷体" panose="02010609060101010101" pitchFamily="49" charset="-122"/>
                <a:cs typeface="Times New Roman" panose="02020603050405020304" pitchFamily="18" charset="0"/>
                <a:sym typeface="+mn-ea"/>
              </a:rPr>
              <a:t>在</a:t>
            </a:r>
            <a:r>
              <a:rPr lang="zh-CN" altLang="en-US" sz="2800" b="1" kern="100" dirty="0" smtClean="0">
                <a:latin typeface="楷体" panose="02010609060101010101" pitchFamily="49" charset="-122"/>
                <a:ea typeface="楷体" panose="02010609060101010101" pitchFamily="49" charset="-122"/>
                <a:cs typeface="Times New Roman" panose="02020603050405020304" pitchFamily="18" charset="0"/>
                <a:sym typeface="+mn-ea"/>
              </a:rPr>
              <a:t>中医药文化传播及</a:t>
            </a:r>
            <a:r>
              <a:rPr lang="zh-CN" altLang="zh-CN" sz="2800" b="1" kern="100" dirty="0" smtClean="0">
                <a:latin typeface="楷体" panose="02010609060101010101" pitchFamily="49" charset="-122"/>
                <a:ea typeface="楷体" panose="02010609060101010101" pitchFamily="49" charset="-122"/>
                <a:cs typeface="Times New Roman" panose="02020603050405020304" pitchFamily="18" charset="0"/>
                <a:sym typeface="+mn-ea"/>
              </a:rPr>
              <a:t>中医</a:t>
            </a:r>
            <a:r>
              <a:rPr lang="zh-CN" altLang="zh-CN" sz="2800" b="1" kern="100" dirty="0">
                <a:latin typeface="楷体" panose="02010609060101010101" pitchFamily="49" charset="-122"/>
                <a:ea typeface="楷体" panose="02010609060101010101" pitchFamily="49" charset="-122"/>
                <a:cs typeface="Times New Roman" panose="02020603050405020304" pitchFamily="18" charset="0"/>
                <a:sym typeface="+mn-ea"/>
              </a:rPr>
              <a:t>养生保健</a:t>
            </a:r>
            <a:r>
              <a:rPr lang="zh-CN" altLang="zh-CN" sz="2800" b="1" kern="100" dirty="0" smtClean="0">
                <a:latin typeface="楷体" panose="02010609060101010101" pitchFamily="49" charset="-122"/>
                <a:ea typeface="楷体" panose="02010609060101010101" pitchFamily="49" charset="-122"/>
                <a:cs typeface="Times New Roman" panose="02020603050405020304" pitchFamily="18" charset="0"/>
                <a:sym typeface="+mn-ea"/>
              </a:rPr>
              <a:t>方面</a:t>
            </a:r>
            <a:r>
              <a:rPr lang="zh-CN" altLang="en-US" sz="2800" b="1" kern="100" dirty="0" smtClean="0">
                <a:latin typeface="楷体" panose="02010609060101010101" pitchFamily="49" charset="-122"/>
                <a:ea typeface="楷体" panose="02010609060101010101" pitchFamily="49" charset="-122"/>
                <a:cs typeface="Times New Roman" panose="02020603050405020304" pitchFamily="18" charset="0"/>
                <a:sym typeface="+mn-ea"/>
              </a:rPr>
              <a:t>：</a:t>
            </a:r>
            <a:endParaRPr lang="en-US" altLang="zh-CN" sz="2800" kern="100" dirty="0">
              <a:latin typeface="楷体" panose="02010609060101010101" pitchFamily="49" charset="-122"/>
              <a:ea typeface="楷体" panose="02010609060101010101" pitchFamily="49" charset="-122"/>
              <a:cs typeface="Times New Roman" panose="02020603050405020304" pitchFamily="18" charset="0"/>
            </a:endParaRPr>
          </a:p>
          <a:p>
            <a:pPr indent="457200" algn="just">
              <a:lnSpc>
                <a:spcPts val="3700"/>
              </a:lnSpc>
            </a:pPr>
            <a:r>
              <a:rPr lang="zh-CN" altLang="zh-CN" sz="28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第四十</a:t>
            </a:r>
            <a:r>
              <a:rPr lang="zh-CN" altLang="en-US" sz="28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六</a:t>
            </a:r>
            <a:r>
              <a:rPr lang="zh-CN" altLang="zh-CN" sz="28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条  </a:t>
            </a:r>
            <a:r>
              <a:rPr lang="zh-CN" altLang="en-US" sz="28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开展中医药文化宣传和知识普及活动，应当遵守国家有关规定。任何组织或者个人不得对中医药作虚假、夸大宣传，不得冒用中医药名义牟取不正当利益</a:t>
            </a:r>
            <a:r>
              <a:rPr lang="zh-CN" altLang="zh-CN" sz="28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a:t>
            </a:r>
            <a:endParaRPr lang="en-US" altLang="zh-CN" sz="2800"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endParaRPr>
          </a:p>
          <a:p>
            <a:pPr indent="457200" algn="just">
              <a:lnSpc>
                <a:spcPts val="3700"/>
              </a:lnSpc>
            </a:pPr>
            <a:r>
              <a:rPr lang="en-US" altLang="zh-CN" sz="28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zh-CN" sz="28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第四十四</a:t>
            </a:r>
            <a:r>
              <a:rPr lang="zh-CN" altLang="zh-CN" sz="2800"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sym typeface="+mn-ea"/>
              </a:rPr>
              <a:t>条  国家发展中医养生保健服务，支持社会力量举办规范的中医养生保健机构。中医养生保健服务规范、标准由国务院中医药主管部门制定。</a:t>
            </a:r>
            <a:endParaRPr lang="zh-CN" altLang="en-US" sz="2800" b="1" dirty="0">
              <a:solidFill>
                <a:schemeClr val="tx1"/>
              </a:solidFill>
              <a:latin typeface="仿宋" panose="02010609060101010101" pitchFamily="49" charset="-122"/>
              <a:ea typeface="仿宋" panose="02010609060101010101" pitchFamily="49" charset="-122"/>
            </a:endParaRPr>
          </a:p>
          <a:p>
            <a:pPr marL="342900" indent="-342900">
              <a:spcBef>
                <a:spcPct val="20000"/>
              </a:spcBef>
              <a:buClr>
                <a:schemeClr val="bg2"/>
              </a:buClr>
              <a:buSzPct val="75000"/>
              <a:buFont typeface="Wingdings" panose="05000000000000000000" pitchFamily="2" charset="2"/>
              <a:buChar char="n"/>
            </a:pPr>
            <a:endParaRPr lang="zh-CN" altLang="en-US" sz="2800" b="1" dirty="0">
              <a:solidFill>
                <a:schemeClr val="tx1"/>
              </a:solidFill>
              <a:latin typeface="仿宋" panose="02010609060101010101" pitchFamily="49" charset="-122"/>
              <a:ea typeface="仿宋" panose="02010609060101010101" pitchFamily="49" charset="-122"/>
            </a:endParaRPr>
          </a:p>
        </p:txBody>
      </p:sp>
    </p:spTree>
    <p:custDataLst>
      <p:tags r:id="rId2"/>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163195" y="-19558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21" name="文本框 20"/>
          <p:cNvSpPr txBox="1"/>
          <p:nvPr/>
        </p:nvSpPr>
        <p:spPr>
          <a:xfrm>
            <a:off x="8117205" y="321945"/>
            <a:ext cx="3654425" cy="553085"/>
          </a:xfrm>
          <a:prstGeom prst="rect">
            <a:avLst/>
          </a:prstGeom>
          <a:noFill/>
        </p:spPr>
        <p:txBody>
          <a:bodyPr wrap="square" rtlCol="0">
            <a:spAutoFit/>
          </a:bodyPr>
          <a:p>
            <a:pPr algn="l"/>
            <a:r>
              <a:rPr lang="zh-CN" altLang="en-US" sz="3000">
                <a:solidFill>
                  <a:srgbClr val="581B1B"/>
                </a:solidFill>
                <a:uFillTx/>
                <a:latin typeface="方正大标宋简体" panose="02010601030101010101" charset="-122"/>
                <a:ea typeface="方正大标宋简体" panose="02010601030101010101" charset="-122"/>
              </a:rPr>
              <a:t>请输入文字替换内容</a:t>
            </a:r>
            <a:endParaRPr lang="zh-CN" altLang="en-US" sz="3000">
              <a:solidFill>
                <a:srgbClr val="581B1B"/>
              </a:solidFill>
              <a:uFillTx/>
              <a:latin typeface="方正大标宋简体" panose="02010601030101010101" charset="-122"/>
              <a:ea typeface="方正大标宋简体" panose="02010601030101010101" charset="-122"/>
            </a:endParaRPr>
          </a:p>
        </p:txBody>
      </p:sp>
      <p:sp>
        <p:nvSpPr>
          <p:cNvPr id="69634" name="标题 1"/>
          <p:cNvSpPr txBox="1"/>
          <p:nvPr/>
        </p:nvSpPr>
        <p:spPr>
          <a:xfrm>
            <a:off x="369570" y="116332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a:t>
            </a:r>
            <a:r>
              <a:rPr lang="zh-CN" altLang="en-US" sz="2800" b="1">
                <a:solidFill>
                  <a:srgbClr val="581B1B"/>
                </a:solidFill>
                <a:uFillTx/>
                <a:latin typeface="楷体_GB2312" panose="02010609030101010101" charset="-122"/>
                <a:ea typeface="楷体_GB2312" panose="02010609030101010101" charset="-122"/>
                <a:sym typeface="+mn-ea"/>
              </a:rPr>
              <a:t>主要内容</a:t>
            </a:r>
            <a:r>
              <a:rPr lang="zh-CN" altLang="en-US" sz="2800" b="1">
                <a:solidFill>
                  <a:srgbClr val="581B1B"/>
                </a:solidFill>
                <a:uFillTx/>
                <a:latin typeface="楷体_GB2312" panose="02010609030101010101" charset="-122"/>
                <a:ea typeface="楷体_GB2312" panose="02010609030101010101" charset="-122"/>
                <a:sym typeface="+mn-ea"/>
              </a:rPr>
              <a:t>和亮点</a:t>
            </a:r>
            <a:endParaRPr lang="en-US" altLang="zh-CN" sz="2800" b="1" dirty="0">
              <a:solidFill>
                <a:srgbClr val="000000"/>
              </a:solidFill>
              <a:latin typeface="楷体_GB2312" panose="02010609030101010101" charset="-122"/>
              <a:ea typeface="楷体_GB2312" panose="02010609030101010101" charset="-122"/>
            </a:endParaRPr>
          </a:p>
        </p:txBody>
      </p:sp>
      <p:grpSp>
        <p:nvGrpSpPr>
          <p:cNvPr id="68610" name="组合 38"/>
          <p:cNvGrpSpPr/>
          <p:nvPr/>
        </p:nvGrpSpPr>
        <p:grpSpPr>
          <a:xfrm>
            <a:off x="3016250" y="1658620"/>
            <a:ext cx="5470525" cy="4874260"/>
            <a:chOff x="2736850" y="0"/>
            <a:chExt cx="5705475" cy="4765872"/>
          </a:xfrm>
        </p:grpSpPr>
        <p:grpSp>
          <p:nvGrpSpPr>
            <p:cNvPr id="68623" name="Group 2"/>
            <p:cNvGrpSpPr/>
            <p:nvPr/>
          </p:nvGrpSpPr>
          <p:grpSpPr>
            <a:xfrm>
              <a:off x="4645025" y="0"/>
              <a:ext cx="1857375" cy="1851025"/>
              <a:chOff x="0" y="0"/>
              <a:chExt cx="1406" cy="1402"/>
            </a:xfrm>
          </p:grpSpPr>
          <p:sp>
            <p:nvSpPr>
              <p:cNvPr id="68654" name="Oval 3"/>
              <p:cNvSpPr/>
              <p:nvPr/>
            </p:nvSpPr>
            <p:spPr>
              <a:xfrm>
                <a:off x="0" y="0"/>
                <a:ext cx="1406" cy="1402"/>
              </a:xfrm>
              <a:prstGeom prst="ellipse">
                <a:avLst/>
              </a:prstGeom>
              <a:gradFill rotWithShape="1">
                <a:gsLst>
                  <a:gs pos="0">
                    <a:srgbClr val="003F77">
                      <a:alpha val="100000"/>
                    </a:srgbClr>
                  </a:gs>
                  <a:gs pos="50000">
                    <a:srgbClr val="005FAD">
                      <a:alpha val="100000"/>
                    </a:srgbClr>
                  </a:gs>
                  <a:gs pos="100000">
                    <a:srgbClr val="0072CE">
                      <a:alpha val="100000"/>
                    </a:srgbClr>
                  </a:gs>
                </a:gsLst>
                <a:lin ang="5400000" scaled="1"/>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68655" name="Oval 4"/>
              <p:cNvSpPr/>
              <p:nvPr/>
            </p:nvSpPr>
            <p:spPr>
              <a:xfrm>
                <a:off x="278" y="176"/>
                <a:ext cx="236" cy="235"/>
              </a:xfrm>
              <a:prstGeom prst="ellipse">
                <a:avLst/>
              </a:prstGeom>
              <a:gradFill rotWithShape="1">
                <a:gsLst>
                  <a:gs pos="0">
                    <a:srgbClr val="FFFFFF"/>
                  </a:gs>
                  <a:gs pos="100000">
                    <a:srgbClr val="67ABF5">
                      <a:alpha val="0"/>
                    </a:srgbClr>
                  </a:gs>
                </a:gsLst>
                <a:path path="shape">
                  <a:fillToRect l="50000" t="50000" r="50000" b="50000"/>
                </a:path>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grpSp>
        <p:sp>
          <p:nvSpPr>
            <p:cNvPr id="68624" name="Oval 5"/>
            <p:cNvSpPr/>
            <p:nvPr/>
          </p:nvSpPr>
          <p:spPr>
            <a:xfrm>
              <a:off x="3097212" y="3479827"/>
              <a:ext cx="4932363" cy="1286045"/>
            </a:xfrm>
            <a:prstGeom prst="ellipse">
              <a:avLst/>
            </a:prstGeom>
            <a:gradFill rotWithShape="1">
              <a:gsLst>
                <a:gs pos="0">
                  <a:srgbClr val="000000"/>
                </a:gs>
                <a:gs pos="100000">
                  <a:srgbClr val="FFFFFF">
                    <a:alpha val="0"/>
                  </a:srgbClr>
                </a:gs>
              </a:gsLst>
              <a:path path="shape">
                <a:fillToRect l="50000" t="50000" r="50000" b="50000"/>
              </a:path>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grpSp>
          <p:nvGrpSpPr>
            <p:cNvPr id="68625" name="Group 10"/>
            <p:cNvGrpSpPr/>
            <p:nvPr/>
          </p:nvGrpSpPr>
          <p:grpSpPr>
            <a:xfrm>
              <a:off x="4013200" y="2420937"/>
              <a:ext cx="3116262" cy="1948051"/>
              <a:chOff x="0" y="0"/>
              <a:chExt cx="1089" cy="681"/>
            </a:xfrm>
          </p:grpSpPr>
          <p:sp>
            <p:nvSpPr>
              <p:cNvPr id="68652" name="Freeform 11"/>
              <p:cNvSpPr/>
              <p:nvPr/>
            </p:nvSpPr>
            <p:spPr>
              <a:xfrm>
                <a:off x="0" y="0"/>
                <a:ext cx="1089" cy="681"/>
              </a:xfrm>
              <a:custGeom>
                <a:avLst/>
                <a:gdLst>
                  <a:gd name="txL" fmla="*/ 0 w 1862"/>
                  <a:gd name="txT" fmla="*/ 0 h 1164"/>
                  <a:gd name="txR" fmla="*/ 1862 w 1862"/>
                  <a:gd name="txB" fmla="*/ 1164 h 1164"/>
                </a:gdLst>
                <a:ahLst/>
                <a:cxnLst>
                  <a:cxn ang="0">
                    <a:pos x="373" y="186"/>
                  </a:cxn>
                  <a:cxn ang="0">
                    <a:pos x="371" y="191"/>
                  </a:cxn>
                  <a:cxn ang="0">
                    <a:pos x="368" y="196"/>
                  </a:cxn>
                  <a:cxn ang="0">
                    <a:pos x="364" y="200"/>
                  </a:cxn>
                  <a:cxn ang="0">
                    <a:pos x="358" y="204"/>
                  </a:cxn>
                  <a:cxn ang="0">
                    <a:pos x="340" y="212"/>
                  </a:cxn>
                  <a:cxn ang="0">
                    <a:pos x="318" y="219"/>
                  </a:cxn>
                  <a:cxn ang="0">
                    <a:pos x="291" y="225"/>
                  </a:cxn>
                  <a:cxn ang="0">
                    <a:pos x="259" y="229"/>
                  </a:cxn>
                  <a:cxn ang="0">
                    <a:pos x="223" y="232"/>
                  </a:cxn>
                  <a:cxn ang="0">
                    <a:pos x="186" y="233"/>
                  </a:cxn>
                  <a:cxn ang="0">
                    <a:pos x="167" y="233"/>
                  </a:cxn>
                  <a:cxn ang="0">
                    <a:pos x="130" y="231"/>
                  </a:cxn>
                  <a:cxn ang="0">
                    <a:pos x="98" y="227"/>
                  </a:cxn>
                  <a:cxn ang="0">
                    <a:pos x="68" y="222"/>
                  </a:cxn>
                  <a:cxn ang="0">
                    <a:pos x="43" y="216"/>
                  </a:cxn>
                  <a:cxn ang="0">
                    <a:pos x="23" y="209"/>
                  </a:cxn>
                  <a:cxn ang="0">
                    <a:pos x="11" y="202"/>
                  </a:cxn>
                  <a:cxn ang="0">
                    <a:pos x="6" y="198"/>
                  </a:cxn>
                  <a:cxn ang="0">
                    <a:pos x="2" y="194"/>
                  </a:cxn>
                  <a:cxn ang="0">
                    <a:pos x="1" y="188"/>
                  </a:cxn>
                  <a:cxn ang="0">
                    <a:pos x="0" y="186"/>
                  </a:cxn>
                  <a:cxn ang="0">
                    <a:pos x="1" y="167"/>
                  </a:cxn>
                  <a:cxn ang="0">
                    <a:pos x="4" y="149"/>
                  </a:cxn>
                  <a:cxn ang="0">
                    <a:pos x="9" y="131"/>
                  </a:cxn>
                  <a:cxn ang="0">
                    <a:pos x="15" y="113"/>
                  </a:cxn>
                  <a:cxn ang="0">
                    <a:pos x="23" y="97"/>
                  </a:cxn>
                  <a:cxn ang="0">
                    <a:pos x="32" y="82"/>
                  </a:cxn>
                  <a:cxn ang="0">
                    <a:pos x="43" y="68"/>
                  </a:cxn>
                  <a:cxn ang="0">
                    <a:pos x="54" y="54"/>
                  </a:cxn>
                  <a:cxn ang="0">
                    <a:pos x="68" y="43"/>
                  </a:cxn>
                  <a:cxn ang="0">
                    <a:pos x="82" y="32"/>
                  </a:cxn>
                  <a:cxn ang="0">
                    <a:pos x="98" y="23"/>
                  </a:cxn>
                  <a:cxn ang="0">
                    <a:pos x="113" y="15"/>
                  </a:cxn>
                  <a:cxn ang="0">
                    <a:pos x="130" y="9"/>
                  </a:cxn>
                  <a:cxn ang="0">
                    <a:pos x="149" y="4"/>
                  </a:cxn>
                  <a:cxn ang="0">
                    <a:pos x="167" y="1"/>
                  </a:cxn>
                  <a:cxn ang="0">
                    <a:pos x="186" y="0"/>
                  </a:cxn>
                  <a:cxn ang="0">
                    <a:pos x="196" y="0"/>
                  </a:cxn>
                  <a:cxn ang="0">
                    <a:pos x="215" y="2"/>
                  </a:cxn>
                  <a:cxn ang="0">
                    <a:pos x="233" y="5"/>
                  </a:cxn>
                  <a:cxn ang="0">
                    <a:pos x="250" y="11"/>
                  </a:cxn>
                  <a:cxn ang="0">
                    <a:pos x="267" y="19"/>
                  </a:cxn>
                  <a:cxn ang="0">
                    <a:pos x="283" y="27"/>
                  </a:cxn>
                  <a:cxn ang="0">
                    <a:pos x="298" y="37"/>
                  </a:cxn>
                  <a:cxn ang="0">
                    <a:pos x="311" y="49"/>
                  </a:cxn>
                  <a:cxn ang="0">
                    <a:pos x="324" y="61"/>
                  </a:cxn>
                  <a:cxn ang="0">
                    <a:pos x="335" y="75"/>
                  </a:cxn>
                  <a:cxn ang="0">
                    <a:pos x="345" y="90"/>
                  </a:cxn>
                  <a:cxn ang="0">
                    <a:pos x="354" y="105"/>
                  </a:cxn>
                  <a:cxn ang="0">
                    <a:pos x="361" y="122"/>
                  </a:cxn>
                  <a:cxn ang="0">
                    <a:pos x="366" y="140"/>
                  </a:cxn>
                  <a:cxn ang="0">
                    <a:pos x="370" y="158"/>
                  </a:cxn>
                  <a:cxn ang="0">
                    <a:pos x="372" y="177"/>
                  </a:cxn>
                  <a:cxn ang="0">
                    <a:pos x="373" y="186"/>
                  </a:cxn>
                </a:cxnLst>
                <a:rect l="txL" t="txT" r="txR" b="txB"/>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rotWithShape="1">
                <a:gsLst>
                  <a:gs pos="0">
                    <a:srgbClr val="EAEAEA"/>
                  </a:gs>
                  <a:gs pos="100000">
                    <a:srgbClr val="B2B2B2"/>
                  </a:gs>
                </a:gsLst>
                <a:lin ang="5400000" scaled="1"/>
                <a:tileRect/>
              </a:gradFill>
              <a:ln w="9525">
                <a:noFill/>
              </a:ln>
            </p:spPr>
            <p:txBody>
              <a:bodyPr wrap="none" anchor="ctr"/>
              <a:p>
                <a:endParaRPr lang="zh-CN" altLang="en-US" dirty="0">
                  <a:solidFill>
                    <a:srgbClr val="000000"/>
                  </a:solidFill>
                  <a:latin typeface="Verdana" panose="020B0604030504040204" pitchFamily="34" charset="0"/>
                  <a:ea typeface="微软雅黑" panose="020B0503020204020204" pitchFamily="34" charset="-122"/>
                </a:endParaRPr>
              </a:p>
            </p:txBody>
          </p:sp>
          <p:sp>
            <p:nvSpPr>
              <p:cNvPr id="68653" name="Oval 12"/>
              <p:cNvSpPr/>
              <p:nvPr/>
            </p:nvSpPr>
            <p:spPr>
              <a:xfrm>
                <a:off x="225" y="138"/>
                <a:ext cx="183" cy="182"/>
              </a:xfrm>
              <a:prstGeom prst="ellipse">
                <a:avLst/>
              </a:prstGeom>
              <a:gradFill rotWithShape="1">
                <a:gsLst>
                  <a:gs pos="0">
                    <a:srgbClr val="FFFFFF">
                      <a:alpha val="50000"/>
                    </a:srgbClr>
                  </a:gs>
                  <a:gs pos="100000">
                    <a:srgbClr val="67ABF5">
                      <a:alpha val="0"/>
                    </a:srgbClr>
                  </a:gs>
                </a:gsLst>
                <a:path path="shape">
                  <a:fillToRect l="50000" t="50000" r="50000" b="50000"/>
                </a:path>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grpSp>
        <p:sp>
          <p:nvSpPr>
            <p:cNvPr id="68626" name="Text Box 13"/>
            <p:cNvSpPr txBox="1"/>
            <p:nvPr/>
          </p:nvSpPr>
          <p:spPr>
            <a:xfrm>
              <a:off x="3997325" y="3547484"/>
              <a:ext cx="3132138" cy="360110"/>
            </a:xfrm>
            <a:prstGeom prst="rect">
              <a:avLst/>
            </a:prstGeom>
            <a:noFill/>
            <a:ln w="9525">
              <a:noFill/>
            </a:ln>
          </p:spPr>
          <p:txBody>
            <a:bodyPr>
              <a:spAutoFit/>
            </a:bodyPr>
            <a:p>
              <a:pPr algn="ctr" latinLnBrk="1"/>
              <a:r>
                <a:rPr lang="zh-CN" altLang="en-US" b="1" dirty="0">
                  <a:latin typeface="Arial" panose="020B0604020202020204" pitchFamily="34" charset="0"/>
                </a:rPr>
                <a:t>强化法律责任</a:t>
              </a:r>
              <a:endParaRPr lang="zh-CN" altLang="en-US" b="1" dirty="0">
                <a:latin typeface="Arial" panose="020B0604020202020204" pitchFamily="34" charset="0"/>
              </a:endParaRPr>
            </a:p>
          </p:txBody>
        </p:sp>
        <p:sp>
          <p:nvSpPr>
            <p:cNvPr id="68627" name="Text Box 14"/>
            <p:cNvSpPr txBox="1"/>
            <p:nvPr/>
          </p:nvSpPr>
          <p:spPr>
            <a:xfrm>
              <a:off x="4991812" y="352286"/>
              <a:ext cx="1208087" cy="1340479"/>
            </a:xfrm>
            <a:prstGeom prst="rect">
              <a:avLst/>
            </a:prstGeom>
            <a:noFill/>
            <a:ln w="9525">
              <a:noFill/>
            </a:ln>
          </p:spPr>
          <p:txBody>
            <a:bodyPr wrap="square">
              <a:spAutoFit/>
            </a:bodyPr>
            <a:p>
              <a:pPr algn="ctr">
                <a:spcBef>
                  <a:spcPct val="20000"/>
                </a:spcBef>
                <a:buClr>
                  <a:schemeClr val="bg2"/>
                </a:buClr>
                <a:buSzPct val="75000"/>
                <a:buFont typeface="Wingdings" panose="05000000000000000000" pitchFamily="2" charset="2"/>
              </a:pPr>
              <a:r>
                <a:rPr lang="zh-CN" altLang="en-US" sz="1600" b="1" dirty="0">
                  <a:solidFill>
                    <a:schemeClr val="bg1"/>
                  </a:solidFill>
                  <a:latin typeface="Arial" panose="020B0604020202020204" pitchFamily="34" charset="0"/>
                </a:rPr>
                <a:t>违法药事、中药材种植行为法律责任</a:t>
              </a:r>
              <a:r>
                <a:rPr lang="zh-CN" altLang="en-US" sz="1600" b="1" dirty="0">
                  <a:latin typeface="Arial" panose="020B0604020202020204" pitchFamily="34" charset="0"/>
                </a:rPr>
                <a:t> </a:t>
              </a:r>
              <a:endParaRPr lang="zh-CN" altLang="en-US" sz="1600" b="1" dirty="0">
                <a:latin typeface="Arial" panose="020B0604020202020204" pitchFamily="34" charset="0"/>
              </a:endParaRPr>
            </a:p>
            <a:p>
              <a:pPr algn="ctr">
                <a:spcBef>
                  <a:spcPct val="20000"/>
                </a:spcBef>
                <a:buClr>
                  <a:schemeClr val="bg2"/>
                </a:buClr>
                <a:buSzPct val="75000"/>
                <a:buFont typeface="Wingdings" panose="05000000000000000000" pitchFamily="2" charset="2"/>
              </a:pPr>
              <a:endParaRPr lang="en-US" altLang="zh-CN" sz="1600" b="1" dirty="0">
                <a:solidFill>
                  <a:srgbClr val="FFFFFF"/>
                </a:solidFill>
                <a:latin typeface="微软雅黑" panose="020B0503020204020204" pitchFamily="34" charset="-122"/>
                <a:ea typeface="微软雅黑" panose="020B0503020204020204" pitchFamily="34" charset="-122"/>
              </a:endParaRPr>
            </a:p>
          </p:txBody>
        </p:sp>
        <p:sp>
          <p:nvSpPr>
            <p:cNvPr id="68628" name="AutoShape 15"/>
            <p:cNvSpPr/>
            <p:nvPr/>
          </p:nvSpPr>
          <p:spPr>
            <a:xfrm>
              <a:off x="5113337" y="1692275"/>
              <a:ext cx="914400" cy="754062"/>
            </a:xfrm>
            <a:prstGeom prst="upArrow">
              <a:avLst>
                <a:gd name="adj1" fmla="val 52833"/>
                <a:gd name="adj2" fmla="val 45939"/>
              </a:avLst>
            </a:prstGeom>
            <a:gradFill rotWithShape="1">
              <a:gsLst>
                <a:gs pos="0">
                  <a:srgbClr val="FF6600"/>
                </a:gs>
                <a:gs pos="100000">
                  <a:srgbClr val="FFFFFF">
                    <a:alpha val="0"/>
                  </a:srgbClr>
                </a:gs>
              </a:gsLst>
              <a:lin ang="5400000" scaled="1"/>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68629" name="Freeform 16"/>
            <p:cNvSpPr/>
            <p:nvPr/>
          </p:nvSpPr>
          <p:spPr>
            <a:xfrm>
              <a:off x="4789487" y="14442"/>
              <a:ext cx="1584325" cy="525462"/>
            </a:xfrm>
            <a:custGeom>
              <a:avLst/>
              <a:gdLst>
                <a:gd name="txL" fmla="*/ 0 w 4756"/>
                <a:gd name="txT" fmla="*/ 0 h 1576"/>
                <a:gd name="txR" fmla="*/ 4756 w 4756"/>
                <a:gd name="txB" fmla="*/ 1576 h 1576"/>
              </a:gdLst>
              <a:ahLst/>
              <a:cxnLst>
                <a:cxn ang="0">
                  <a:pos x="0" y="2147483647"/>
                </a:cxn>
                <a:cxn ang="0">
                  <a:pos x="184831289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1927388017"/>
                </a:cxn>
                <a:cxn ang="0">
                  <a:pos x="2147483647" y="1111877581"/>
                </a:cxn>
                <a:cxn ang="0">
                  <a:pos x="2147483647" y="444773271"/>
                </a:cxn>
                <a:cxn ang="0">
                  <a:pos x="2147483647" y="74147487"/>
                </a:cxn>
                <a:cxn ang="0">
                  <a:pos x="2147483647" y="0"/>
                </a:cxn>
                <a:cxn ang="0">
                  <a:pos x="2147483647" y="0"/>
                </a:cxn>
                <a:cxn ang="0">
                  <a:pos x="2147483647" y="296478588"/>
                </a:cxn>
                <a:cxn ang="0">
                  <a:pos x="2147483647" y="741251609"/>
                </a:cxn>
                <a:cxn ang="0">
                  <a:pos x="2147483647" y="1482613913"/>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Lst>
              <a:rect l="txL" t="txT" r="txR" b="tx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tileRect/>
            </a:gradFill>
            <a:ln w="9525">
              <a:noFill/>
            </a:ln>
          </p:spPr>
          <p:txBody>
            <a:bodyPr/>
            <a:p>
              <a:endParaRPr lang="zh-CN" altLang="en-US" dirty="0">
                <a:solidFill>
                  <a:srgbClr val="000000"/>
                </a:solidFill>
                <a:latin typeface="Verdana" panose="020B0604030504040204" pitchFamily="34" charset="0"/>
                <a:ea typeface="微软雅黑" panose="020B0503020204020204" pitchFamily="34" charset="-122"/>
              </a:endParaRPr>
            </a:p>
          </p:txBody>
        </p:sp>
        <p:grpSp>
          <p:nvGrpSpPr>
            <p:cNvPr id="68630" name="Group 17"/>
            <p:cNvGrpSpPr/>
            <p:nvPr/>
          </p:nvGrpSpPr>
          <p:grpSpPr>
            <a:xfrm>
              <a:off x="2736850" y="719137"/>
              <a:ext cx="1924050" cy="2768600"/>
              <a:chOff x="0" y="0"/>
              <a:chExt cx="1212" cy="1744"/>
            </a:xfrm>
          </p:grpSpPr>
          <p:grpSp>
            <p:nvGrpSpPr>
              <p:cNvPr id="68645" name="Group 18"/>
              <p:cNvGrpSpPr/>
              <p:nvPr/>
            </p:nvGrpSpPr>
            <p:grpSpPr>
              <a:xfrm>
                <a:off x="0" y="0"/>
                <a:ext cx="1212" cy="1744"/>
                <a:chOff x="0" y="0"/>
                <a:chExt cx="1212" cy="1744"/>
              </a:xfrm>
            </p:grpSpPr>
            <p:sp>
              <p:nvSpPr>
                <p:cNvPr id="68648" name="Oval 19"/>
                <p:cNvSpPr/>
                <p:nvPr/>
              </p:nvSpPr>
              <p:spPr>
                <a:xfrm>
                  <a:off x="0" y="1242"/>
                  <a:ext cx="1212" cy="502"/>
                </a:xfrm>
                <a:prstGeom prst="ellipse">
                  <a:avLst/>
                </a:prstGeom>
                <a:gradFill rotWithShape="1">
                  <a:gsLst>
                    <a:gs pos="0">
                      <a:srgbClr val="000000">
                        <a:alpha val="25000"/>
                      </a:srgbClr>
                    </a:gs>
                    <a:gs pos="100000">
                      <a:srgbClr val="FFFFFF">
                        <a:alpha val="0"/>
                      </a:srgbClr>
                    </a:gs>
                  </a:gsLst>
                  <a:path path="shape">
                    <a:fillToRect l="50000" t="50000" r="50000" b="50000"/>
                  </a:path>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grpSp>
              <p:nvGrpSpPr>
                <p:cNvPr id="68649" name="Group 20"/>
                <p:cNvGrpSpPr/>
                <p:nvPr/>
              </p:nvGrpSpPr>
              <p:grpSpPr>
                <a:xfrm>
                  <a:off x="10" y="0"/>
                  <a:ext cx="1170" cy="1166"/>
                  <a:chOff x="0" y="0"/>
                  <a:chExt cx="1406" cy="1402"/>
                </a:xfrm>
              </p:grpSpPr>
              <p:sp>
                <p:nvSpPr>
                  <p:cNvPr id="68650" name="Oval 21"/>
                  <p:cNvSpPr/>
                  <p:nvPr/>
                </p:nvSpPr>
                <p:spPr>
                  <a:xfrm>
                    <a:off x="0" y="0"/>
                    <a:ext cx="1406" cy="1402"/>
                  </a:xfrm>
                  <a:prstGeom prst="ellipse">
                    <a:avLst/>
                  </a:prstGeom>
                  <a:gradFill rotWithShape="1">
                    <a:gsLst>
                      <a:gs pos="0">
                        <a:srgbClr val="850000">
                          <a:alpha val="100000"/>
                        </a:srgbClr>
                      </a:gs>
                      <a:gs pos="50000">
                        <a:srgbClr val="C10000">
                          <a:alpha val="100000"/>
                        </a:srgbClr>
                      </a:gs>
                      <a:gs pos="100000">
                        <a:srgbClr val="E60000">
                          <a:alpha val="100000"/>
                        </a:srgbClr>
                      </a:gs>
                    </a:gsLst>
                    <a:lin ang="5400000" scaled="1"/>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68651" name="Oval 22"/>
                  <p:cNvSpPr/>
                  <p:nvPr/>
                </p:nvSpPr>
                <p:spPr>
                  <a:xfrm>
                    <a:off x="278" y="176"/>
                    <a:ext cx="236" cy="235"/>
                  </a:xfrm>
                  <a:prstGeom prst="ellipse">
                    <a:avLst/>
                  </a:prstGeom>
                  <a:gradFill rotWithShape="1">
                    <a:gsLst>
                      <a:gs pos="0">
                        <a:srgbClr val="FFFFFF"/>
                      </a:gs>
                      <a:gs pos="100000">
                        <a:srgbClr val="67ABF5">
                          <a:alpha val="0"/>
                        </a:srgbClr>
                      </a:gs>
                    </a:gsLst>
                    <a:path path="shape">
                      <a:fillToRect l="50000" t="50000" r="50000" b="50000"/>
                    </a:path>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grpSp>
          </p:grpSp>
          <p:sp>
            <p:nvSpPr>
              <p:cNvPr id="68646" name="Text Box 23"/>
              <p:cNvSpPr txBox="1"/>
              <p:nvPr/>
            </p:nvSpPr>
            <p:spPr>
              <a:xfrm>
                <a:off x="80" y="302"/>
                <a:ext cx="1019" cy="511"/>
              </a:xfrm>
              <a:prstGeom prst="rect">
                <a:avLst/>
              </a:prstGeom>
              <a:noFill/>
              <a:ln w="9525">
                <a:noFill/>
              </a:ln>
            </p:spPr>
            <p:txBody>
              <a:bodyPr wrap="square">
                <a:spAutoFit/>
              </a:bodyPr>
              <a:p>
                <a:pPr algn="ctr"/>
                <a:r>
                  <a:rPr lang="zh-CN" altLang="en-US" sz="1600" b="1" dirty="0">
                    <a:solidFill>
                      <a:schemeClr val="bg1"/>
                    </a:solidFill>
                    <a:latin typeface="微软雅黑" panose="020B0503020204020204" pitchFamily="34" charset="-122"/>
                    <a:ea typeface="宋体" panose="02010600030101010101" pitchFamily="2" charset="-122"/>
                  </a:rPr>
                  <a:t>违法医疗、健康保健行为法律责任</a:t>
                </a:r>
                <a:endParaRPr lang="zh-CN" altLang="en-US" sz="1600" b="1" dirty="0">
                  <a:solidFill>
                    <a:schemeClr val="bg1"/>
                  </a:solidFill>
                  <a:latin typeface="微软雅黑" panose="020B0503020204020204" pitchFamily="34" charset="-122"/>
                  <a:ea typeface="宋体" panose="02010600030101010101" pitchFamily="2" charset="-122"/>
                </a:endParaRPr>
              </a:p>
            </p:txBody>
          </p:sp>
          <p:sp>
            <p:nvSpPr>
              <p:cNvPr id="68647" name="Freeform 24"/>
              <p:cNvSpPr/>
              <p:nvPr/>
            </p:nvSpPr>
            <p:spPr>
              <a:xfrm>
                <a:off x="91" y="10"/>
                <a:ext cx="998" cy="331"/>
              </a:xfrm>
              <a:custGeom>
                <a:avLst/>
                <a:gdLst>
                  <a:gd name="txL" fmla="*/ 0 w 4756"/>
                  <a:gd name="txT" fmla="*/ 0 h 1576"/>
                  <a:gd name="txR" fmla="*/ 4756 w 4756"/>
                  <a:gd name="txB" fmla="*/ 1576 h 1576"/>
                </a:gdLst>
                <a:ahLst/>
                <a:cxnLst>
                  <a:cxn ang="0">
                    <a:pos x="0" y="15"/>
                  </a:cxn>
                  <a:cxn ang="0">
                    <a:pos x="0" y="13"/>
                  </a:cxn>
                  <a:cxn ang="0">
                    <a:pos x="1" y="13"/>
                  </a:cxn>
                  <a:cxn ang="0">
                    <a:pos x="2" y="12"/>
                  </a:cxn>
                  <a:cxn ang="0">
                    <a:pos x="2" y="11"/>
                  </a:cxn>
                  <a:cxn ang="0">
                    <a:pos x="3" y="10"/>
                  </a:cxn>
                  <a:cxn ang="0">
                    <a:pos x="4" y="9"/>
                  </a:cxn>
                  <a:cxn ang="0">
                    <a:pos x="4" y="8"/>
                  </a:cxn>
                  <a:cxn ang="0">
                    <a:pos x="5" y="7"/>
                  </a:cxn>
                  <a:cxn ang="0">
                    <a:pos x="5" y="7"/>
                  </a:cxn>
                  <a:cxn ang="0">
                    <a:pos x="6" y="6"/>
                  </a:cxn>
                  <a:cxn ang="0">
                    <a:pos x="7" y="5"/>
                  </a:cxn>
                  <a:cxn ang="0">
                    <a:pos x="8" y="4"/>
                  </a:cxn>
                  <a:cxn ang="0">
                    <a:pos x="9" y="4"/>
                  </a:cxn>
                  <a:cxn ang="0">
                    <a:pos x="10" y="3"/>
                  </a:cxn>
                  <a:cxn ang="0">
                    <a:pos x="11" y="3"/>
                  </a:cxn>
                  <a:cxn ang="0">
                    <a:pos x="12" y="2"/>
                  </a:cxn>
                  <a:cxn ang="0">
                    <a:pos x="13" y="2"/>
                  </a:cxn>
                  <a:cxn ang="0">
                    <a:pos x="14" y="1"/>
                  </a:cxn>
                  <a:cxn ang="0">
                    <a:pos x="15" y="1"/>
                  </a:cxn>
                  <a:cxn ang="0">
                    <a:pos x="16" y="1"/>
                  </a:cxn>
                  <a:cxn ang="0">
                    <a:pos x="17" y="0"/>
                  </a:cxn>
                  <a:cxn ang="0">
                    <a:pos x="18" y="0"/>
                  </a:cxn>
                  <a:cxn ang="0">
                    <a:pos x="20" y="0"/>
                  </a:cxn>
                  <a:cxn ang="0">
                    <a:pos x="21" y="0"/>
                  </a:cxn>
                  <a:cxn ang="0">
                    <a:pos x="22" y="0"/>
                  </a:cxn>
                  <a:cxn ang="0">
                    <a:pos x="23" y="0"/>
                  </a:cxn>
                  <a:cxn ang="0">
                    <a:pos x="24" y="0"/>
                  </a:cxn>
                  <a:cxn ang="0">
                    <a:pos x="25" y="0"/>
                  </a:cxn>
                  <a:cxn ang="0">
                    <a:pos x="26" y="0"/>
                  </a:cxn>
                  <a:cxn ang="0">
                    <a:pos x="27" y="1"/>
                  </a:cxn>
                  <a:cxn ang="0">
                    <a:pos x="29" y="1"/>
                  </a:cxn>
                  <a:cxn ang="0">
                    <a:pos x="30" y="1"/>
                  </a:cxn>
                  <a:cxn ang="0">
                    <a:pos x="31" y="2"/>
                  </a:cxn>
                  <a:cxn ang="0">
                    <a:pos x="31" y="2"/>
                  </a:cxn>
                  <a:cxn ang="0">
                    <a:pos x="32" y="2"/>
                  </a:cxn>
                  <a:cxn ang="0">
                    <a:pos x="33" y="3"/>
                  </a:cxn>
                  <a:cxn ang="0">
                    <a:pos x="34" y="4"/>
                  </a:cxn>
                  <a:cxn ang="0">
                    <a:pos x="35" y="4"/>
                  </a:cxn>
                  <a:cxn ang="0">
                    <a:pos x="36" y="5"/>
                  </a:cxn>
                  <a:cxn ang="0">
                    <a:pos x="37" y="5"/>
                  </a:cxn>
                  <a:cxn ang="0">
                    <a:pos x="38" y="6"/>
                  </a:cxn>
                  <a:cxn ang="0">
                    <a:pos x="39" y="7"/>
                  </a:cxn>
                  <a:cxn ang="0">
                    <a:pos x="39" y="7"/>
                  </a:cxn>
                  <a:cxn ang="0">
                    <a:pos x="40" y="8"/>
                  </a:cxn>
                  <a:cxn ang="0">
                    <a:pos x="41" y="9"/>
                  </a:cxn>
                  <a:cxn ang="0">
                    <a:pos x="41" y="10"/>
                  </a:cxn>
                  <a:cxn ang="0">
                    <a:pos x="42" y="11"/>
                  </a:cxn>
                  <a:cxn ang="0">
                    <a:pos x="43" y="12"/>
                  </a:cxn>
                  <a:cxn ang="0">
                    <a:pos x="43" y="13"/>
                  </a:cxn>
                  <a:cxn ang="0">
                    <a:pos x="44" y="14"/>
                  </a:cxn>
                  <a:cxn ang="0">
                    <a:pos x="0" y="15"/>
                  </a:cxn>
                </a:cxnLst>
                <a:rect l="txL" t="txT" r="txR" b="tx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tileRect/>
              </a:gradFill>
              <a:ln w="9525">
                <a:noFill/>
              </a:ln>
            </p:spPr>
            <p:txBody>
              <a:bodyPr/>
              <a:p>
                <a:endParaRPr lang="zh-CN" altLang="en-US" dirty="0">
                  <a:solidFill>
                    <a:srgbClr val="000000"/>
                  </a:solidFill>
                  <a:latin typeface="Verdana" panose="020B0604030504040204" pitchFamily="34" charset="0"/>
                  <a:ea typeface="微软雅黑" panose="020B0503020204020204" pitchFamily="34" charset="-122"/>
                </a:endParaRPr>
              </a:p>
            </p:txBody>
          </p:sp>
        </p:grpSp>
        <p:grpSp>
          <p:nvGrpSpPr>
            <p:cNvPr id="68631" name="Group 25"/>
            <p:cNvGrpSpPr/>
            <p:nvPr/>
          </p:nvGrpSpPr>
          <p:grpSpPr>
            <a:xfrm>
              <a:off x="6518275" y="719137"/>
              <a:ext cx="1924050" cy="2768600"/>
              <a:chOff x="0" y="0"/>
              <a:chExt cx="1212" cy="1744"/>
            </a:xfrm>
          </p:grpSpPr>
          <p:grpSp>
            <p:nvGrpSpPr>
              <p:cNvPr id="68638" name="Group 26"/>
              <p:cNvGrpSpPr/>
              <p:nvPr/>
            </p:nvGrpSpPr>
            <p:grpSpPr>
              <a:xfrm>
                <a:off x="0" y="0"/>
                <a:ext cx="1212" cy="1744"/>
                <a:chOff x="0" y="0"/>
                <a:chExt cx="1212" cy="1744"/>
              </a:xfrm>
            </p:grpSpPr>
            <p:sp>
              <p:nvSpPr>
                <p:cNvPr id="68641" name="Oval 27"/>
                <p:cNvSpPr/>
                <p:nvPr/>
              </p:nvSpPr>
              <p:spPr>
                <a:xfrm>
                  <a:off x="0" y="1242"/>
                  <a:ext cx="1212" cy="502"/>
                </a:xfrm>
                <a:prstGeom prst="ellipse">
                  <a:avLst/>
                </a:prstGeom>
                <a:gradFill rotWithShape="1">
                  <a:gsLst>
                    <a:gs pos="0">
                      <a:srgbClr val="000000">
                        <a:alpha val="25000"/>
                      </a:srgbClr>
                    </a:gs>
                    <a:gs pos="100000">
                      <a:srgbClr val="FFFFFF">
                        <a:alpha val="0"/>
                      </a:srgbClr>
                    </a:gs>
                  </a:gsLst>
                  <a:path path="shape">
                    <a:fillToRect l="50000" t="50000" r="50000" b="50000"/>
                  </a:path>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grpSp>
              <p:nvGrpSpPr>
                <p:cNvPr id="68642" name="Group 28"/>
                <p:cNvGrpSpPr/>
                <p:nvPr/>
              </p:nvGrpSpPr>
              <p:grpSpPr>
                <a:xfrm>
                  <a:off x="10" y="0"/>
                  <a:ext cx="1170" cy="1166"/>
                  <a:chOff x="0" y="0"/>
                  <a:chExt cx="1406" cy="1402"/>
                </a:xfrm>
              </p:grpSpPr>
              <p:sp>
                <p:nvSpPr>
                  <p:cNvPr id="68643" name="Oval 29"/>
                  <p:cNvSpPr/>
                  <p:nvPr/>
                </p:nvSpPr>
                <p:spPr>
                  <a:xfrm>
                    <a:off x="0" y="0"/>
                    <a:ext cx="1406" cy="1402"/>
                  </a:xfrm>
                  <a:prstGeom prst="ellipse">
                    <a:avLst/>
                  </a:prstGeom>
                  <a:gradFill rotWithShape="1">
                    <a:gsLst>
                      <a:gs pos="0">
                        <a:srgbClr val="FF6600">
                          <a:alpha val="100000"/>
                        </a:srgbClr>
                      </a:gs>
                      <a:gs pos="50000">
                        <a:srgbClr val="FFC000">
                          <a:alpha val="100000"/>
                        </a:srgbClr>
                      </a:gs>
                      <a:gs pos="100000">
                        <a:srgbClr val="FFFF00">
                          <a:alpha val="100000"/>
                        </a:srgbClr>
                      </a:gs>
                    </a:gsLst>
                    <a:lin ang="5400000" scaled="1"/>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68644" name="Oval 30"/>
                  <p:cNvSpPr/>
                  <p:nvPr/>
                </p:nvSpPr>
                <p:spPr>
                  <a:xfrm>
                    <a:off x="278" y="176"/>
                    <a:ext cx="236" cy="235"/>
                  </a:xfrm>
                  <a:prstGeom prst="ellipse">
                    <a:avLst/>
                  </a:prstGeom>
                  <a:gradFill rotWithShape="1">
                    <a:gsLst>
                      <a:gs pos="0">
                        <a:srgbClr val="FFFFFF"/>
                      </a:gs>
                      <a:gs pos="100000">
                        <a:srgbClr val="67ABF5">
                          <a:alpha val="0"/>
                        </a:srgbClr>
                      </a:gs>
                    </a:gsLst>
                    <a:path path="shape">
                      <a:fillToRect l="50000" t="50000" r="50000" b="50000"/>
                    </a:path>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grpSp>
          </p:grpSp>
          <p:sp>
            <p:nvSpPr>
              <p:cNvPr id="68639" name="Text Box 31"/>
              <p:cNvSpPr txBox="1"/>
              <p:nvPr/>
            </p:nvSpPr>
            <p:spPr>
              <a:xfrm>
                <a:off x="32" y="299"/>
                <a:ext cx="1148" cy="568"/>
              </a:xfrm>
              <a:prstGeom prst="rect">
                <a:avLst/>
              </a:prstGeom>
              <a:noFill/>
              <a:ln w="9525">
                <a:noFill/>
              </a:ln>
            </p:spPr>
            <p:txBody>
              <a:bodyPr wrap="square">
                <a:spAutoFit/>
              </a:bodyPr>
              <a:p>
                <a:pPr algn="ctr"/>
                <a:r>
                  <a:rPr lang="zh-CN" altLang="en-US" b="1" dirty="0">
                    <a:solidFill>
                      <a:schemeClr val="bg1"/>
                    </a:solidFill>
                    <a:latin typeface="楷体_GB2312" panose="02010609030101010101" charset="-122"/>
                    <a:ea typeface="楷体_GB2312" panose="02010609030101010101" charset="-122"/>
                  </a:rPr>
                  <a:t>违法</a:t>
                </a:r>
                <a:r>
                  <a:rPr lang="zh-CN" altLang="en-US" dirty="0" smtClean="0">
                    <a:solidFill>
                      <a:schemeClr val="bg1"/>
                    </a:solidFill>
                    <a:latin typeface="楷体_GB2312" panose="02010609030101010101" charset="-122"/>
                    <a:ea typeface="楷体_GB2312" panose="02010609030101010101" charset="-122"/>
                    <a:sym typeface="+mn-ea"/>
                  </a:rPr>
                  <a:t>中医医疗广告行为法律责任</a:t>
                </a:r>
                <a:endParaRPr lang="zh-CN" altLang="en-US" b="1" dirty="0" smtClean="0">
                  <a:solidFill>
                    <a:schemeClr val="bg1"/>
                  </a:solidFill>
                  <a:latin typeface="楷体_GB2312" panose="02010609030101010101" charset="-122"/>
                  <a:ea typeface="楷体_GB2312" panose="02010609030101010101" charset="-122"/>
                  <a:sym typeface="+mn-ea"/>
                </a:endParaRPr>
              </a:p>
            </p:txBody>
          </p:sp>
          <p:sp>
            <p:nvSpPr>
              <p:cNvPr id="68640" name="Freeform 32"/>
              <p:cNvSpPr/>
              <p:nvPr/>
            </p:nvSpPr>
            <p:spPr>
              <a:xfrm>
                <a:off x="90" y="10"/>
                <a:ext cx="998" cy="331"/>
              </a:xfrm>
              <a:custGeom>
                <a:avLst/>
                <a:gdLst>
                  <a:gd name="txL" fmla="*/ 0 w 4756"/>
                  <a:gd name="txT" fmla="*/ 0 h 1576"/>
                  <a:gd name="txR" fmla="*/ 4756 w 4756"/>
                  <a:gd name="txB" fmla="*/ 1576 h 1576"/>
                </a:gdLst>
                <a:ahLst/>
                <a:cxnLst>
                  <a:cxn ang="0">
                    <a:pos x="0" y="15"/>
                  </a:cxn>
                  <a:cxn ang="0">
                    <a:pos x="0" y="13"/>
                  </a:cxn>
                  <a:cxn ang="0">
                    <a:pos x="1" y="13"/>
                  </a:cxn>
                  <a:cxn ang="0">
                    <a:pos x="2" y="12"/>
                  </a:cxn>
                  <a:cxn ang="0">
                    <a:pos x="2" y="11"/>
                  </a:cxn>
                  <a:cxn ang="0">
                    <a:pos x="3" y="10"/>
                  </a:cxn>
                  <a:cxn ang="0">
                    <a:pos x="4" y="9"/>
                  </a:cxn>
                  <a:cxn ang="0">
                    <a:pos x="4" y="8"/>
                  </a:cxn>
                  <a:cxn ang="0">
                    <a:pos x="5" y="7"/>
                  </a:cxn>
                  <a:cxn ang="0">
                    <a:pos x="5" y="7"/>
                  </a:cxn>
                  <a:cxn ang="0">
                    <a:pos x="6" y="6"/>
                  </a:cxn>
                  <a:cxn ang="0">
                    <a:pos x="7" y="5"/>
                  </a:cxn>
                  <a:cxn ang="0">
                    <a:pos x="8" y="4"/>
                  </a:cxn>
                  <a:cxn ang="0">
                    <a:pos x="9" y="4"/>
                  </a:cxn>
                  <a:cxn ang="0">
                    <a:pos x="10" y="3"/>
                  </a:cxn>
                  <a:cxn ang="0">
                    <a:pos x="11" y="3"/>
                  </a:cxn>
                  <a:cxn ang="0">
                    <a:pos x="12" y="2"/>
                  </a:cxn>
                  <a:cxn ang="0">
                    <a:pos x="13" y="2"/>
                  </a:cxn>
                  <a:cxn ang="0">
                    <a:pos x="14" y="1"/>
                  </a:cxn>
                  <a:cxn ang="0">
                    <a:pos x="15" y="1"/>
                  </a:cxn>
                  <a:cxn ang="0">
                    <a:pos x="16" y="1"/>
                  </a:cxn>
                  <a:cxn ang="0">
                    <a:pos x="17" y="0"/>
                  </a:cxn>
                  <a:cxn ang="0">
                    <a:pos x="18" y="0"/>
                  </a:cxn>
                  <a:cxn ang="0">
                    <a:pos x="20" y="0"/>
                  </a:cxn>
                  <a:cxn ang="0">
                    <a:pos x="21" y="0"/>
                  </a:cxn>
                  <a:cxn ang="0">
                    <a:pos x="22" y="0"/>
                  </a:cxn>
                  <a:cxn ang="0">
                    <a:pos x="23" y="0"/>
                  </a:cxn>
                  <a:cxn ang="0">
                    <a:pos x="24" y="0"/>
                  </a:cxn>
                  <a:cxn ang="0">
                    <a:pos x="25" y="0"/>
                  </a:cxn>
                  <a:cxn ang="0">
                    <a:pos x="26" y="0"/>
                  </a:cxn>
                  <a:cxn ang="0">
                    <a:pos x="27" y="1"/>
                  </a:cxn>
                  <a:cxn ang="0">
                    <a:pos x="29" y="1"/>
                  </a:cxn>
                  <a:cxn ang="0">
                    <a:pos x="30" y="1"/>
                  </a:cxn>
                  <a:cxn ang="0">
                    <a:pos x="31" y="2"/>
                  </a:cxn>
                  <a:cxn ang="0">
                    <a:pos x="31" y="2"/>
                  </a:cxn>
                  <a:cxn ang="0">
                    <a:pos x="32" y="2"/>
                  </a:cxn>
                  <a:cxn ang="0">
                    <a:pos x="33" y="3"/>
                  </a:cxn>
                  <a:cxn ang="0">
                    <a:pos x="34" y="4"/>
                  </a:cxn>
                  <a:cxn ang="0">
                    <a:pos x="35" y="4"/>
                  </a:cxn>
                  <a:cxn ang="0">
                    <a:pos x="36" y="5"/>
                  </a:cxn>
                  <a:cxn ang="0">
                    <a:pos x="37" y="5"/>
                  </a:cxn>
                  <a:cxn ang="0">
                    <a:pos x="38" y="6"/>
                  </a:cxn>
                  <a:cxn ang="0">
                    <a:pos x="39" y="7"/>
                  </a:cxn>
                  <a:cxn ang="0">
                    <a:pos x="39" y="7"/>
                  </a:cxn>
                  <a:cxn ang="0">
                    <a:pos x="40" y="8"/>
                  </a:cxn>
                  <a:cxn ang="0">
                    <a:pos x="41" y="9"/>
                  </a:cxn>
                  <a:cxn ang="0">
                    <a:pos x="41" y="10"/>
                  </a:cxn>
                  <a:cxn ang="0">
                    <a:pos x="42" y="11"/>
                  </a:cxn>
                  <a:cxn ang="0">
                    <a:pos x="43" y="12"/>
                  </a:cxn>
                  <a:cxn ang="0">
                    <a:pos x="43" y="13"/>
                  </a:cxn>
                  <a:cxn ang="0">
                    <a:pos x="44" y="14"/>
                  </a:cxn>
                  <a:cxn ang="0">
                    <a:pos x="0" y="15"/>
                  </a:cxn>
                </a:cxnLst>
                <a:rect l="txL" t="txT" r="txR" b="tx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tileRect/>
              </a:gradFill>
              <a:ln w="9525">
                <a:noFill/>
              </a:ln>
            </p:spPr>
            <p:txBody>
              <a:bodyPr/>
              <a:p>
                <a:endParaRPr lang="zh-CN" altLang="en-US" dirty="0">
                  <a:solidFill>
                    <a:srgbClr val="000000"/>
                  </a:solidFill>
                  <a:latin typeface="Verdana" panose="020B0604030504040204" pitchFamily="34" charset="0"/>
                  <a:ea typeface="微软雅黑" panose="020B0503020204020204" pitchFamily="34" charset="-122"/>
                </a:endParaRPr>
              </a:p>
            </p:txBody>
          </p:sp>
        </p:grpSp>
        <p:sp>
          <p:nvSpPr>
            <p:cNvPr id="2" name="Freeform 33"/>
            <p:cNvSpPr/>
            <p:nvPr/>
          </p:nvSpPr>
          <p:spPr>
            <a:xfrm>
              <a:off x="4103687" y="2493962"/>
              <a:ext cx="2917825" cy="1054100"/>
            </a:xfrm>
            <a:custGeom>
              <a:avLst/>
              <a:gdLst>
                <a:gd name="txL" fmla="*/ 0 w 4756"/>
                <a:gd name="txT" fmla="*/ 0 h 1576"/>
                <a:gd name="txR" fmla="*/ 4756 w 4756"/>
                <a:gd name="txB" fmla="*/ 1576 h 1576"/>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598559564"/>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Lst>
              <a:rect l="txL" t="txT" r="txR" b="tx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tileRect/>
            </a:gradFill>
            <a:ln w="9525">
              <a:noFill/>
            </a:ln>
          </p:spPr>
          <p:txBody>
            <a:bodyPr/>
            <a:p>
              <a:endParaRPr lang="zh-CN" altLang="en-US" dirty="0">
                <a:solidFill>
                  <a:srgbClr val="000000"/>
                </a:solidFill>
                <a:latin typeface="Verdana" panose="020B0604030504040204" pitchFamily="34" charset="0"/>
                <a:ea typeface="微软雅黑" panose="020B0503020204020204" pitchFamily="34" charset="-122"/>
              </a:endParaRPr>
            </a:p>
          </p:txBody>
        </p:sp>
        <p:sp>
          <p:nvSpPr>
            <p:cNvPr id="68633" name="AutoShape 34"/>
            <p:cNvSpPr/>
            <p:nvPr/>
          </p:nvSpPr>
          <p:spPr>
            <a:xfrm rot="-2367420">
              <a:off x="3925887" y="2089150"/>
              <a:ext cx="914400" cy="754062"/>
            </a:xfrm>
            <a:prstGeom prst="upArrow">
              <a:avLst>
                <a:gd name="adj1" fmla="val 52833"/>
                <a:gd name="adj2" fmla="val 45939"/>
              </a:avLst>
            </a:prstGeom>
            <a:gradFill rotWithShape="1">
              <a:gsLst>
                <a:gs pos="0">
                  <a:srgbClr val="FF6600"/>
                </a:gs>
                <a:gs pos="100000">
                  <a:srgbClr val="FFFFFF">
                    <a:alpha val="0"/>
                  </a:srgbClr>
                </a:gs>
              </a:gsLst>
              <a:lin ang="5400000" scaled="1"/>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68634" name="AutoShape 35"/>
            <p:cNvSpPr/>
            <p:nvPr/>
          </p:nvSpPr>
          <p:spPr>
            <a:xfrm rot="2480061">
              <a:off x="6265862" y="2087562"/>
              <a:ext cx="914400" cy="754063"/>
            </a:xfrm>
            <a:prstGeom prst="upArrow">
              <a:avLst>
                <a:gd name="adj1" fmla="val 52833"/>
                <a:gd name="adj2" fmla="val 45939"/>
              </a:avLst>
            </a:prstGeom>
            <a:gradFill rotWithShape="1">
              <a:gsLst>
                <a:gs pos="0">
                  <a:srgbClr val="FF6600"/>
                </a:gs>
                <a:gs pos="100000">
                  <a:srgbClr val="FFFFFF">
                    <a:alpha val="0"/>
                  </a:srgbClr>
                </a:gs>
              </a:gsLst>
              <a:lin ang="5400000" scaled="1"/>
              <a:tileRect/>
            </a:gradFill>
            <a:ln w="9525">
              <a:noFill/>
            </a:ln>
          </p:spPr>
          <p:txBody>
            <a:bodyPr wrap="none" anchor="ctr"/>
            <a:p>
              <a:endParaRPr lang="zh-CN" altLang="en-US" dirty="0">
                <a:solidFill>
                  <a:srgbClr val="000000"/>
                </a:solidFill>
                <a:latin typeface="微软雅黑" panose="020B0503020204020204" pitchFamily="34" charset="-122"/>
                <a:ea typeface="微软雅黑" panose="020B0503020204020204" pitchFamily="34" charset="-122"/>
              </a:endParaRPr>
            </a:p>
          </p:txBody>
        </p:sp>
      </p:grpSp>
    </p:spTree>
    <p:custDataLst>
      <p:tags r:id="rId2"/>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02"/>
          <p:cNvPicPr>
            <a:picLocks noChangeAspect="1"/>
          </p:cNvPicPr>
          <p:nvPr/>
        </p:nvPicPr>
        <p:blipFill>
          <a:blip r:embed="rId1"/>
          <a:stretch>
            <a:fillRect/>
          </a:stretch>
        </p:blipFill>
        <p:spPr>
          <a:xfrm>
            <a:off x="0" y="0"/>
            <a:ext cx="12205970" cy="6857365"/>
          </a:xfrm>
          <a:prstGeom prst="rect">
            <a:avLst/>
          </a:prstGeom>
        </p:spPr>
      </p:pic>
      <p:grpSp>
        <p:nvGrpSpPr>
          <p:cNvPr id="12" name="组合 11"/>
          <p:cNvGrpSpPr/>
          <p:nvPr/>
        </p:nvGrpSpPr>
        <p:grpSpPr>
          <a:xfrm rot="0">
            <a:off x="5775325" y="2689860"/>
            <a:ext cx="627380" cy="629920"/>
            <a:chOff x="10722" y="1059"/>
            <a:chExt cx="988" cy="992"/>
          </a:xfrm>
        </p:grpSpPr>
        <p:sp>
          <p:nvSpPr>
            <p:cNvPr id="10" name="矩形 9"/>
            <p:cNvSpPr/>
            <p:nvPr/>
          </p:nvSpPr>
          <p:spPr>
            <a:xfrm>
              <a:off x="10751" y="1090"/>
              <a:ext cx="930" cy="930"/>
            </a:xfrm>
            <a:prstGeom prst="rect">
              <a:avLst/>
            </a:prstGeom>
            <a:solidFill>
              <a:srgbClr val="581B1B"/>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722" y="1059"/>
              <a:ext cx="988" cy="992"/>
            </a:xfrm>
            <a:prstGeom prst="rect">
              <a:avLst/>
            </a:prstGeom>
            <a:noFill/>
          </p:spPr>
          <p:txBody>
            <a:bodyPr wrap="none" rtlCol="0">
              <a:spAutoFit/>
            </a:bodyPr>
            <a:p>
              <a:r>
                <a:rPr lang="en-US" altLang="zh-CN" sz="3500">
                  <a:solidFill>
                    <a:schemeClr val="bg1"/>
                  </a:solidFill>
                  <a:latin typeface="方正大标宋简体" panose="02010601030101010101" charset="-122"/>
                  <a:ea typeface="方正大标宋简体" panose="02010601030101010101" charset="-122"/>
                </a:rPr>
                <a:t>03</a:t>
              </a:r>
              <a:endParaRPr lang="en-US" altLang="zh-CN" sz="3500">
                <a:solidFill>
                  <a:schemeClr val="bg1"/>
                </a:solidFill>
                <a:latin typeface="方正大标宋简体" panose="02010601030101010101" charset="-122"/>
                <a:ea typeface="方正大标宋简体" panose="02010601030101010101" charset="-122"/>
              </a:endParaRPr>
            </a:p>
          </p:txBody>
        </p:sp>
      </p:grpSp>
      <p:sp>
        <p:nvSpPr>
          <p:cNvPr id="21" name="文本框 20"/>
          <p:cNvSpPr txBox="1"/>
          <p:nvPr/>
        </p:nvSpPr>
        <p:spPr>
          <a:xfrm>
            <a:off x="6799580" y="2747010"/>
            <a:ext cx="413448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宋体" panose="02010600030101010101" pitchFamily="2" charset="-122"/>
              </a:rPr>
              <a:t>        </a:t>
            </a:r>
            <a:r>
              <a:rPr lang="zh-CN" altLang="en-US" sz="3000">
                <a:solidFill>
                  <a:srgbClr val="581B1B"/>
                </a:solidFill>
                <a:uFillTx/>
                <a:latin typeface="楷体_GB2312" panose="02010609030101010101" charset="-122"/>
                <a:ea typeface="楷体_GB2312" panose="02010609030101010101" charset="-122"/>
                <a:cs typeface="楷体_GB2312" panose="02010609030101010101" charset="-122"/>
                <a:sym typeface="+mn-ea"/>
              </a:rPr>
              <a:t>体会和展望</a:t>
            </a:r>
            <a:endParaRPr lang="zh-CN" altLang="zh-CN" sz="3000">
              <a:solidFill>
                <a:srgbClr val="581B1B"/>
              </a:solidFill>
              <a:uFillTx/>
              <a:latin typeface="楷体_GB2312" panose="02010609030101010101" charset="-122"/>
              <a:ea typeface="楷体_GB2312" panose="02010609030101010101" charset="-122"/>
            </a:endParaRPr>
          </a:p>
        </p:txBody>
      </p:sp>
      <p:pic>
        <p:nvPicPr>
          <p:cNvPr id="2054" name="Picture 6" descr="未标题-3"/>
          <p:cNvPicPr>
            <a:picLocks noChangeAspect="1"/>
          </p:cNvPicPr>
          <p:nvPr/>
        </p:nvPicPr>
        <p:blipFill>
          <a:blip r:embed="rId2"/>
          <a:srcRect/>
          <a:stretch>
            <a:fillRect/>
          </a:stretch>
        </p:blipFill>
        <p:spPr bwMode="auto">
          <a:xfrm>
            <a:off x="9059228" y="3814128"/>
            <a:ext cx="2447925" cy="2627312"/>
          </a:xfrm>
          <a:prstGeom prst="rect">
            <a:avLst/>
          </a:prstGeom>
          <a:noFill/>
          <a:ln w="9525">
            <a:noFill/>
            <a:miter lim="800000"/>
            <a:headEnd/>
            <a:tailEnd/>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00"/>
                                  </p:stCondLst>
                                  <p:childTnLst>
                                    <p:set>
                                      <p:cBhvr>
                                        <p:cTn id="6" dur="1" fill="hold">
                                          <p:stCondLst>
                                            <p:cond delay="0"/>
                                          </p:stCondLst>
                                        </p:cTn>
                                        <p:tgtEl>
                                          <p:spTgt spid="2054"/>
                                        </p:tgtEl>
                                        <p:attrNameLst>
                                          <p:attrName>style.visibility</p:attrName>
                                        </p:attrNameLst>
                                      </p:cBhvr>
                                      <p:to>
                                        <p:strVal val="visible"/>
                                      </p:to>
                                    </p:set>
                                    <p:animEffect transition="in" filter="fade">
                                      <p:cBhvr>
                                        <p:cTn id="7" dur="2000"/>
                                        <p:tgtEl>
                                          <p:spTgt spid="2054"/>
                                        </p:tgtEl>
                                      </p:cBhvr>
                                    </p:animEffect>
                                  </p:childTnLst>
                                </p:cTn>
                              </p:par>
                              <p:par>
                                <p:cTn id="8" presetID="8" presetClass="emph" presetSubtype="0" repeatCount="indefinite" fill="hold" nodeType="withEffect">
                                  <p:stCondLst>
                                    <p:cond delay="1000"/>
                                  </p:stCondLst>
                                  <p:childTnLst>
                                    <p:animRot by="21600000">
                                      <p:cBhvr>
                                        <p:cTn id="9" dur="9000" fill="hold"/>
                                        <p:tgtEl>
                                          <p:spTgt spid="205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197485" y="-218440"/>
            <a:ext cx="12220575" cy="6858635"/>
          </a:xfrm>
          <a:prstGeom prst="rect">
            <a:avLst/>
          </a:prstGeom>
          <a:gradFill rotWithShape="1">
            <a:gsLst>
              <a:gs pos="0">
                <a:srgbClr val="FF6600"/>
              </a:gs>
              <a:gs pos="100000">
                <a:srgbClr val="FFFFFF">
                  <a:alpha val="0"/>
                </a:srgbClr>
              </a:gs>
            </a:gsLst>
            <a:lin ang="5400000" scaled="1"/>
            <a:tileRect/>
          </a:gradFill>
          <a:ln w="9525">
            <a:noFill/>
          </a:ln>
        </p:spPr>
      </p:pic>
      <p:pic>
        <p:nvPicPr>
          <p:cNvPr id="23575" name="图片 14"/>
          <p:cNvPicPr>
            <a:picLocks noChangeAspect="1"/>
          </p:cNvPicPr>
          <p:nvPr/>
        </p:nvPicPr>
        <p:blipFill>
          <a:blip r:embed="rId2"/>
          <a:stretch>
            <a:fillRect/>
          </a:stretch>
        </p:blipFill>
        <p:spPr>
          <a:xfrm>
            <a:off x="-300037" y="2762250"/>
            <a:ext cx="5318125" cy="3983038"/>
          </a:xfrm>
          <a:prstGeom prst="rect">
            <a:avLst/>
          </a:prstGeom>
          <a:noFill/>
          <a:ln w="9525">
            <a:noFill/>
          </a:ln>
        </p:spPr>
      </p:pic>
      <p:grpSp>
        <p:nvGrpSpPr>
          <p:cNvPr id="23560" name="组合 15"/>
          <p:cNvGrpSpPr/>
          <p:nvPr/>
        </p:nvGrpSpPr>
        <p:grpSpPr>
          <a:xfrm>
            <a:off x="4510723" y="858203"/>
            <a:ext cx="7512686" cy="5417185"/>
            <a:chOff x="0" y="-481674"/>
            <a:chExt cx="6329407" cy="5295312"/>
          </a:xfrm>
        </p:grpSpPr>
        <p:grpSp>
          <p:nvGrpSpPr>
            <p:cNvPr id="23561" name="组合 16"/>
            <p:cNvGrpSpPr/>
            <p:nvPr/>
          </p:nvGrpSpPr>
          <p:grpSpPr>
            <a:xfrm>
              <a:off x="924529" y="598009"/>
              <a:ext cx="4406500" cy="630646"/>
              <a:chOff x="0" y="-130971"/>
              <a:chExt cx="4406500" cy="630646"/>
            </a:xfrm>
          </p:grpSpPr>
          <p:sp>
            <p:nvSpPr>
              <p:cNvPr id="18442" name="TextBox 59"/>
              <p:cNvSpPr txBox="1"/>
              <p:nvPr/>
            </p:nvSpPr>
            <p:spPr>
              <a:xfrm>
                <a:off x="0" y="-130971"/>
                <a:ext cx="4330408" cy="630646"/>
              </a:xfrm>
              <a:prstGeom prst="rect">
                <a:avLst/>
              </a:prstGeom>
              <a:gradFill>
                <a:gsLst>
                  <a:gs pos="0">
                    <a:srgbClr val="E30000"/>
                  </a:gs>
                  <a:gs pos="100000">
                    <a:srgbClr val="760303"/>
                  </a:gs>
                </a:gsLst>
                <a:lin ang="16200000" scaled="0"/>
              </a:gradFill>
            </p:spPr>
            <p:style>
              <a:lnRef idx="1">
                <a:schemeClr val="accent2"/>
              </a:lnRef>
              <a:fillRef idx="3">
                <a:schemeClr val="accent2"/>
              </a:fillRef>
              <a:effectRef idx="2">
                <a:schemeClr val="accent2"/>
              </a:effectRef>
              <a:fontRef idx="minor">
                <a:schemeClr val="lt1"/>
              </a:fontRef>
            </p:style>
            <p:txBody>
              <a:bodyPr anchor="t">
                <a:spAutoFit/>
              </a:bodyPr>
              <a:p>
                <a:pPr algn="ctr" fontAlgn="base">
                  <a:buFont typeface="Arial" panose="020B0604020202020204" pitchFamily="34" charset="0"/>
                  <a:buNone/>
                </a:pPr>
                <a:r>
                  <a:rPr lang="zh-CN" altLang="zh-CN" b="1" strike="noStrike" noProof="1" dirty="0">
                    <a:solidFill>
                      <a:schemeClr val="bg1"/>
                    </a:solidFill>
                    <a:latin typeface="微软雅黑" panose="020B0503020204020204" pitchFamily="34" charset="-122"/>
                    <a:ea typeface="微软雅黑" panose="020B0503020204020204" pitchFamily="34" charset="-122"/>
                  </a:rPr>
                  <a:t>国家战略之下，中医药利好政策将逐步显现</a:t>
                </a:r>
                <a:endParaRPr lang="zh-CN" altLang="zh-CN" b="1" strike="noStrike" noProof="1" dirty="0">
                  <a:solidFill>
                    <a:schemeClr val="bg1"/>
                  </a:solidFill>
                  <a:latin typeface="微软雅黑" panose="020B0503020204020204" pitchFamily="34" charset="-122"/>
                  <a:ea typeface="微软雅黑" panose="020B0503020204020204" pitchFamily="34" charset="-122"/>
                </a:endParaRPr>
              </a:p>
              <a:p>
                <a:pPr fontAlgn="base">
                  <a:buFont typeface="Arial" panose="020B0604020202020204" pitchFamily="34" charset="0"/>
                  <a:buNone/>
                </a:pPr>
                <a:r>
                  <a:rPr lang="zh-CN" altLang="zh-CN" b="1" strike="noStrike" noProof="1" dirty="0">
                    <a:solidFill>
                      <a:schemeClr val="bg1"/>
                    </a:solidFill>
                    <a:latin typeface="微软雅黑" panose="020B0503020204020204" pitchFamily="34" charset="-122"/>
                    <a:ea typeface="微软雅黑" panose="020B0503020204020204" pitchFamily="34" charset="-122"/>
                  </a:rPr>
                  <a:t>   资金扶持、医保支付改革  </a:t>
                </a:r>
                <a:r>
                  <a:rPr lang="zh-CN" altLang="en-US" b="1" dirty="0">
                    <a:solidFill>
                      <a:schemeClr val="bg1"/>
                    </a:solidFill>
                    <a:latin typeface="微软雅黑" panose="020B0503020204020204" pitchFamily="34" charset="-122"/>
                    <a:ea typeface="微软雅黑" panose="020B0503020204020204" pitchFamily="34" charset="-122"/>
                    <a:sym typeface="+mn-ea"/>
                  </a:rPr>
                  <a:t>互联网</a:t>
                </a:r>
                <a:r>
                  <a:rPr lang="en-US" altLang="zh-CN" b="1" dirty="0">
                    <a:solidFill>
                      <a:schemeClr val="bg1"/>
                    </a:solidFill>
                    <a:latin typeface="微软雅黑" panose="020B0503020204020204" pitchFamily="34" charset="-122"/>
                    <a:ea typeface="微软雅黑" panose="020B0503020204020204" pitchFamily="34" charset="-122"/>
                    <a:sym typeface="+mn-ea"/>
                  </a:rPr>
                  <a:t>+</a:t>
                </a:r>
                <a:r>
                  <a:rPr lang="zh-CN" altLang="en-US" b="1" dirty="0">
                    <a:solidFill>
                      <a:schemeClr val="bg1"/>
                    </a:solidFill>
                    <a:latin typeface="微软雅黑" panose="020B0503020204020204" pitchFamily="34" charset="-122"/>
                    <a:ea typeface="宋体" panose="02010600030101010101" pitchFamily="2" charset="-122"/>
                    <a:sym typeface="+mn-ea"/>
                  </a:rPr>
                  <a:t>中医药服务</a:t>
                </a:r>
                <a:endParaRPr lang="zh-CN" altLang="zh-CN" b="1" strike="noStrike" noProof="1" dirty="0">
                  <a:solidFill>
                    <a:schemeClr val="bg1"/>
                  </a:solidFill>
                  <a:latin typeface="微软雅黑" panose="020B0503020204020204" pitchFamily="34" charset="-122"/>
                  <a:ea typeface="微软雅黑" panose="020B0503020204020204" pitchFamily="34" charset="-122"/>
                </a:endParaRPr>
              </a:p>
            </p:txBody>
          </p:sp>
          <p:cxnSp>
            <p:nvCxnSpPr>
              <p:cNvPr id="23563" name="直接连接符 33"/>
              <p:cNvCxnSpPr/>
              <p:nvPr/>
            </p:nvCxnSpPr>
            <p:spPr>
              <a:xfrm>
                <a:off x="0" y="499662"/>
                <a:ext cx="4406500" cy="0"/>
              </a:xfrm>
              <a:prstGeom prst="line">
                <a:avLst/>
              </a:prstGeom>
              <a:ln w="25400" cap="flat" cmpd="thickThin">
                <a:solidFill>
                  <a:srgbClr val="C00000"/>
                </a:solidFill>
                <a:prstDash val="lgDashDot"/>
                <a:round/>
                <a:headEnd type="none" w="med" len="med"/>
                <a:tailEnd type="none" w="med" len="med"/>
              </a:ln>
            </p:spPr>
          </p:cxnSp>
        </p:grpSp>
        <p:sp>
          <p:nvSpPr>
            <p:cNvPr id="18445" name="TextBox 61"/>
            <p:cNvSpPr txBox="1"/>
            <p:nvPr/>
          </p:nvSpPr>
          <p:spPr>
            <a:xfrm>
              <a:off x="924529" y="1419791"/>
              <a:ext cx="4330408" cy="630646"/>
            </a:xfrm>
            <a:prstGeom prst="rect">
              <a:avLst/>
            </a:prstGeom>
            <a:gradFill>
              <a:gsLst>
                <a:gs pos="0">
                  <a:srgbClr val="E30000"/>
                </a:gs>
                <a:gs pos="100000">
                  <a:srgbClr val="760303"/>
                </a:gs>
              </a:gsLst>
              <a:lin ang="16200000" scaled="0"/>
            </a:gradFill>
          </p:spPr>
          <p:style>
            <a:lnRef idx="1">
              <a:schemeClr val="accent2"/>
            </a:lnRef>
            <a:fillRef idx="3">
              <a:schemeClr val="accent2"/>
            </a:fillRef>
            <a:effectRef idx="2">
              <a:schemeClr val="accent2"/>
            </a:effectRef>
            <a:fontRef idx="minor">
              <a:schemeClr val="lt1"/>
            </a:fontRef>
          </p:style>
          <p:txBody>
            <a:bodyPr anchor="t">
              <a:spAutoFit/>
            </a:bodyPr>
            <a:p>
              <a:pPr fontAlgn="base">
                <a:buFont typeface="Arial" panose="020B0604020202020204" pitchFamily="34" charset="0"/>
                <a:buNone/>
              </a:pPr>
              <a:r>
                <a:rPr lang="en-US" altLang="zh-CN" b="1" strike="noStrike" noProof="1" dirty="0">
                  <a:solidFill>
                    <a:schemeClr val="bg1"/>
                  </a:solidFill>
                  <a:latin typeface="微软雅黑" panose="020B0503020204020204" pitchFamily="34" charset="-122"/>
                  <a:ea typeface="微软雅黑" panose="020B0503020204020204" pitchFamily="34" charset="-122"/>
                </a:rPr>
                <a:t>                  </a:t>
              </a:r>
              <a:r>
                <a:rPr lang="zh-CN" altLang="en-US" b="1" strike="noStrike" noProof="1" dirty="0">
                  <a:solidFill>
                    <a:schemeClr val="bg1"/>
                  </a:solidFill>
                  <a:latin typeface="微软雅黑" panose="020B0503020204020204" pitchFamily="34" charset="-122"/>
                  <a:ea typeface="微软雅黑" panose="020B0503020204020204" pitchFamily="34" charset="-122"/>
                </a:rPr>
                <a:t>关注全生命周期服务需求</a:t>
              </a:r>
              <a:endParaRPr lang="zh-CN" altLang="en-US" b="1" strike="noStrike" noProof="1" dirty="0">
                <a:solidFill>
                  <a:schemeClr val="bg1"/>
                </a:solidFill>
                <a:latin typeface="微软雅黑" panose="020B0503020204020204" pitchFamily="34" charset="-122"/>
                <a:ea typeface="微软雅黑" panose="020B0503020204020204" pitchFamily="34" charset="-122"/>
              </a:endParaRPr>
            </a:p>
            <a:p>
              <a:pPr fontAlgn="base">
                <a:buFont typeface="Arial" panose="020B0604020202020204" pitchFamily="34" charset="0"/>
                <a:buNone/>
              </a:pPr>
              <a:r>
                <a:rPr lang="zh-CN" altLang="en-US" b="1" strike="noStrike" noProof="1" dirty="0">
                  <a:solidFill>
                    <a:schemeClr val="bg1"/>
                  </a:solidFill>
                  <a:latin typeface="微软雅黑" panose="020B0503020204020204" pitchFamily="34" charset="-122"/>
                  <a:ea typeface="微软雅黑" panose="020B0503020204020204" pitchFamily="34" charset="-122"/>
                </a:rPr>
                <a:t>                            治未病和康养  </a:t>
              </a:r>
              <a:endParaRPr lang="zh-CN" altLang="en-US" b="1" strike="noStrike" noProof="1" dirty="0">
                <a:solidFill>
                  <a:schemeClr val="bg1"/>
                </a:solidFill>
                <a:latin typeface="微软雅黑" panose="020B0503020204020204" pitchFamily="34" charset="-122"/>
                <a:ea typeface="宋体" panose="02010600030101010101" pitchFamily="2" charset="-122"/>
              </a:endParaRPr>
            </a:p>
          </p:txBody>
        </p:sp>
        <p:grpSp>
          <p:nvGrpSpPr>
            <p:cNvPr id="23567" name="组合 19"/>
            <p:cNvGrpSpPr/>
            <p:nvPr/>
          </p:nvGrpSpPr>
          <p:grpSpPr>
            <a:xfrm>
              <a:off x="936825" y="2329234"/>
              <a:ext cx="4394204" cy="630646"/>
              <a:chOff x="12296" y="170696"/>
              <a:chExt cx="4394204" cy="630646"/>
            </a:xfrm>
          </p:grpSpPr>
          <p:sp>
            <p:nvSpPr>
              <p:cNvPr id="18448" name="TextBox 62"/>
              <p:cNvSpPr txBox="1"/>
              <p:nvPr/>
            </p:nvSpPr>
            <p:spPr>
              <a:xfrm>
                <a:off x="12306" y="170696"/>
                <a:ext cx="4330408" cy="630646"/>
              </a:xfrm>
              <a:prstGeom prst="rect">
                <a:avLst/>
              </a:prstGeom>
              <a:gradFill>
                <a:gsLst>
                  <a:gs pos="0">
                    <a:srgbClr val="E30000"/>
                  </a:gs>
                  <a:gs pos="100000">
                    <a:srgbClr val="760303"/>
                  </a:gs>
                </a:gsLst>
                <a:lin ang="16200000" scaled="0"/>
              </a:gradFill>
            </p:spPr>
            <p:style>
              <a:lnRef idx="1">
                <a:schemeClr val="accent2"/>
              </a:lnRef>
              <a:fillRef idx="3">
                <a:schemeClr val="accent2"/>
              </a:fillRef>
              <a:effectRef idx="2">
                <a:schemeClr val="accent2"/>
              </a:effectRef>
              <a:fontRef idx="minor">
                <a:schemeClr val="lt1"/>
              </a:fontRef>
            </p:style>
            <p:txBody>
              <a:bodyPr anchor="t">
                <a:spAutoFit/>
              </a:bodyPr>
              <a:p>
                <a:pPr algn="ctr" fontAlgn="base">
                  <a:buFont typeface="Arial" panose="020B0604020202020204" pitchFamily="34" charset="0"/>
                  <a:buNone/>
                </a:pPr>
                <a:r>
                  <a:rPr lang="zh-CN" altLang="en-US" b="1" strike="noStrike" noProof="1" dirty="0">
                    <a:solidFill>
                      <a:schemeClr val="bg1"/>
                    </a:solidFill>
                    <a:latin typeface="微软雅黑" panose="020B0503020204020204" pitchFamily="34" charset="-122"/>
                    <a:ea typeface="微软雅黑" panose="020B0503020204020204" pitchFamily="34" charset="-122"/>
                  </a:rPr>
                  <a:t>中医药人才培养</a:t>
                </a:r>
                <a:endParaRPr lang="zh-CN" altLang="en-US" b="1" strike="noStrike" noProof="1" dirty="0">
                  <a:solidFill>
                    <a:schemeClr val="bg1"/>
                  </a:solidFill>
                  <a:latin typeface="微软雅黑" panose="020B0503020204020204" pitchFamily="34" charset="-122"/>
                  <a:ea typeface="微软雅黑" panose="020B0503020204020204" pitchFamily="34" charset="-122"/>
                </a:endParaRPr>
              </a:p>
              <a:p>
                <a:pPr algn="ctr" fontAlgn="base">
                  <a:buFont typeface="Arial" panose="020B0604020202020204" pitchFamily="34" charset="0"/>
                  <a:buNone/>
                </a:pPr>
                <a:r>
                  <a:rPr lang="zh-CN" altLang="en-US" b="1" strike="noStrike" noProof="1" dirty="0">
                    <a:solidFill>
                      <a:schemeClr val="bg1"/>
                    </a:solidFill>
                    <a:latin typeface="微软雅黑" panose="020B0503020204020204" pitchFamily="34" charset="-122"/>
                    <a:ea typeface="微软雅黑" panose="020B0503020204020204" pitchFamily="34" charset="-122"/>
                  </a:rPr>
                  <a:t>学院教育</a:t>
                </a:r>
                <a:r>
                  <a:rPr lang="en-US" altLang="zh-CN" b="1" strike="noStrike" noProof="1" dirty="0">
                    <a:solidFill>
                      <a:schemeClr val="bg1"/>
                    </a:solidFill>
                    <a:latin typeface="微软雅黑" panose="020B0503020204020204" pitchFamily="34" charset="-122"/>
                    <a:ea typeface="微软雅黑" panose="020B0503020204020204" pitchFamily="34" charset="-122"/>
                  </a:rPr>
                  <a:t>+</a:t>
                </a:r>
                <a:r>
                  <a:rPr lang="zh-CN" altLang="en-US" b="1" strike="noStrike" noProof="1" dirty="0">
                    <a:solidFill>
                      <a:schemeClr val="bg1"/>
                    </a:solidFill>
                    <a:latin typeface="微软雅黑" panose="020B0503020204020204" pitchFamily="34" charset="-122"/>
                    <a:ea typeface="宋体" panose="02010600030101010101" pitchFamily="2" charset="-122"/>
                  </a:rPr>
                  <a:t>传统师带徒</a:t>
                </a:r>
                <a:endParaRPr lang="zh-CN" altLang="en-US" b="1" strike="noStrike" noProof="1" dirty="0">
                  <a:solidFill>
                    <a:schemeClr val="bg1"/>
                  </a:solidFill>
                  <a:latin typeface="微软雅黑" panose="020B0503020204020204" pitchFamily="34" charset="-122"/>
                  <a:ea typeface="宋体" panose="02010600030101010101" pitchFamily="2" charset="-122"/>
                </a:endParaRPr>
              </a:p>
            </p:txBody>
          </p:sp>
          <p:cxnSp>
            <p:nvCxnSpPr>
              <p:cNvPr id="23569" name="直接连接符 29"/>
              <p:cNvCxnSpPr/>
              <p:nvPr/>
            </p:nvCxnSpPr>
            <p:spPr>
              <a:xfrm>
                <a:off x="12296" y="485815"/>
                <a:ext cx="4394204" cy="0"/>
              </a:xfrm>
              <a:prstGeom prst="line">
                <a:avLst/>
              </a:prstGeom>
              <a:ln w="25400" cap="flat" cmpd="thickThin">
                <a:solidFill>
                  <a:srgbClr val="C00000"/>
                </a:solidFill>
                <a:prstDash val="lgDashDot"/>
                <a:round/>
                <a:headEnd type="none" w="med" len="med"/>
                <a:tailEnd type="none" w="med" len="med"/>
              </a:ln>
            </p:spPr>
          </p:cxnSp>
        </p:grpSp>
        <p:grpSp>
          <p:nvGrpSpPr>
            <p:cNvPr id="23570" name="组合 20"/>
            <p:cNvGrpSpPr/>
            <p:nvPr/>
          </p:nvGrpSpPr>
          <p:grpSpPr>
            <a:xfrm>
              <a:off x="924529" y="3146386"/>
              <a:ext cx="4394204" cy="360014"/>
              <a:chOff x="0" y="238354"/>
              <a:chExt cx="4394204" cy="360014"/>
            </a:xfrm>
          </p:grpSpPr>
          <p:sp>
            <p:nvSpPr>
              <p:cNvPr id="18451" name="TextBox 63"/>
              <p:cNvSpPr txBox="1"/>
              <p:nvPr/>
            </p:nvSpPr>
            <p:spPr>
              <a:xfrm>
                <a:off x="0" y="238354"/>
                <a:ext cx="4330408" cy="360014"/>
              </a:xfrm>
              <a:prstGeom prst="rect">
                <a:avLst/>
              </a:prstGeom>
              <a:gradFill>
                <a:gsLst>
                  <a:gs pos="0">
                    <a:srgbClr val="E30000"/>
                  </a:gs>
                  <a:gs pos="100000">
                    <a:srgbClr val="760303"/>
                  </a:gs>
                </a:gsLst>
                <a:lin ang="16200000" scaled="0"/>
              </a:gradFill>
            </p:spPr>
            <p:style>
              <a:lnRef idx="1">
                <a:schemeClr val="accent2"/>
              </a:lnRef>
              <a:fillRef idx="3">
                <a:schemeClr val="accent2"/>
              </a:fillRef>
              <a:effectRef idx="2">
                <a:schemeClr val="accent2"/>
              </a:effectRef>
              <a:fontRef idx="minor">
                <a:schemeClr val="lt1"/>
              </a:fontRef>
            </p:style>
            <p:txBody>
              <a:bodyPr anchor="t">
                <a:spAutoFit/>
              </a:bodyPr>
              <a:p>
                <a:pPr algn="ctr" fontAlgn="base">
                  <a:buFont typeface="Arial" panose="020B0604020202020204" pitchFamily="34" charset="0"/>
                  <a:buNone/>
                </a:pPr>
                <a:r>
                  <a:rPr lang="zh-CN" altLang="en-US" b="1" strike="noStrike" noProof="1" dirty="0">
                    <a:solidFill>
                      <a:schemeClr val="bg1"/>
                    </a:solidFill>
                    <a:latin typeface="微软雅黑" panose="020B0503020204020204" pitchFamily="34" charset="-122"/>
                    <a:ea typeface="微软雅黑" panose="020B0503020204020204" pitchFamily="34" charset="-122"/>
                  </a:rPr>
                  <a:t>事业、产业、文化三位一体</a:t>
                </a:r>
                <a:endParaRPr lang="zh-CN" altLang="en-US" b="1" strike="noStrike" noProof="1" dirty="0">
                  <a:solidFill>
                    <a:schemeClr val="bg1"/>
                  </a:solidFill>
                  <a:latin typeface="微软雅黑" panose="020B0503020204020204" pitchFamily="34" charset="-122"/>
                  <a:ea typeface="微软雅黑" panose="020B0503020204020204" pitchFamily="34" charset="-122"/>
                </a:endParaRPr>
              </a:p>
            </p:txBody>
          </p:sp>
          <p:cxnSp>
            <p:nvCxnSpPr>
              <p:cNvPr id="23572" name="直接连接符 27"/>
              <p:cNvCxnSpPr/>
              <p:nvPr/>
            </p:nvCxnSpPr>
            <p:spPr>
              <a:xfrm>
                <a:off x="12296" y="485814"/>
                <a:ext cx="4381908" cy="0"/>
              </a:xfrm>
              <a:prstGeom prst="line">
                <a:avLst/>
              </a:prstGeom>
              <a:ln w="25400" cap="flat" cmpd="thickThin">
                <a:solidFill>
                  <a:srgbClr val="C00000"/>
                </a:solidFill>
                <a:prstDash val="lgDashDot"/>
                <a:round/>
                <a:headEnd type="none" w="med" len="med"/>
                <a:tailEnd type="none" w="med" len="med"/>
              </a:ln>
            </p:spPr>
          </p:cxnSp>
        </p:grpSp>
        <p:pic>
          <p:nvPicPr>
            <p:cNvPr id="23573" name="图片 22"/>
            <p:cNvPicPr>
              <a:picLocks noChangeAspect="1"/>
            </p:cNvPicPr>
            <p:nvPr/>
          </p:nvPicPr>
          <p:blipFill>
            <a:blip r:embed="rId3"/>
            <a:stretch>
              <a:fillRect/>
            </a:stretch>
          </p:blipFill>
          <p:spPr>
            <a:xfrm>
              <a:off x="5028597" y="-481674"/>
              <a:ext cx="1300810" cy="1216478"/>
            </a:xfrm>
            <a:prstGeom prst="rect">
              <a:avLst/>
            </a:prstGeom>
            <a:noFill/>
            <a:ln w="9525">
              <a:noFill/>
            </a:ln>
          </p:spPr>
        </p:pic>
        <p:pic>
          <p:nvPicPr>
            <p:cNvPr id="23574" name="图片 23"/>
            <p:cNvPicPr>
              <a:picLocks noChangeAspect="1"/>
            </p:cNvPicPr>
            <p:nvPr/>
          </p:nvPicPr>
          <p:blipFill>
            <a:blip r:embed="rId3"/>
            <a:stretch>
              <a:fillRect/>
            </a:stretch>
          </p:blipFill>
          <p:spPr>
            <a:xfrm rot="10800000">
              <a:off x="0" y="3597160"/>
              <a:ext cx="1300810" cy="1216478"/>
            </a:xfrm>
            <a:prstGeom prst="rect">
              <a:avLst/>
            </a:prstGeom>
            <a:noFill/>
            <a:ln w="9525">
              <a:noFill/>
            </a:ln>
          </p:spPr>
        </p:pic>
      </p:grpSp>
      <p:grpSp>
        <p:nvGrpSpPr>
          <p:cNvPr id="23556" name="组合 10"/>
          <p:cNvGrpSpPr/>
          <p:nvPr/>
        </p:nvGrpSpPr>
        <p:grpSpPr>
          <a:xfrm>
            <a:off x="636270" y="922434"/>
            <a:ext cx="3388995" cy="706755"/>
            <a:chOff x="0" y="-67002"/>
            <a:chExt cx="1450681" cy="707870"/>
          </a:xfrm>
        </p:grpSpPr>
        <p:sp>
          <p:nvSpPr>
            <p:cNvPr id="23557" name="文本框 5"/>
            <p:cNvSpPr txBox="1"/>
            <p:nvPr/>
          </p:nvSpPr>
          <p:spPr>
            <a:xfrm>
              <a:off x="287876" y="-67002"/>
              <a:ext cx="863767" cy="707870"/>
            </a:xfrm>
            <a:prstGeom prst="rect">
              <a:avLst/>
            </a:prstGeom>
            <a:noFill/>
            <a:ln w="9525">
              <a:noFill/>
            </a:ln>
          </p:spPr>
          <p:txBody>
            <a:bodyPr anchor="t">
              <a:spAutoFit/>
            </a:bodyPr>
            <a:p>
              <a:pPr marL="361950"/>
              <a:r>
                <a:rPr lang="zh-CN" altLang="en-US" sz="4000" b="1" dirty="0">
                  <a:solidFill>
                    <a:srgbClr val="000000"/>
                  </a:solidFill>
                  <a:latin typeface="Verdana" panose="020B0604030504040204" pitchFamily="34" charset="0"/>
                  <a:ea typeface="华文楷体" panose="02010600040101010101" pitchFamily="2" charset="-122"/>
                  <a:sym typeface="+mn-ea"/>
                </a:rPr>
                <a:t>体会</a:t>
              </a:r>
              <a:endParaRPr lang="zh-CN" altLang="en-US" sz="4000" b="1" dirty="0">
                <a:latin typeface="微软雅黑" panose="020B0503020204020204" pitchFamily="34" charset="-122"/>
                <a:ea typeface="微软雅黑" panose="020B0503020204020204" pitchFamily="34" charset="-122"/>
              </a:endParaRPr>
            </a:p>
          </p:txBody>
        </p:sp>
        <p:pic>
          <p:nvPicPr>
            <p:cNvPr id="23558" name="图片 6"/>
            <p:cNvPicPr>
              <a:picLocks noChangeAspect="1"/>
            </p:cNvPicPr>
            <p:nvPr/>
          </p:nvPicPr>
          <p:blipFill>
            <a:blip r:embed="rId4"/>
            <a:stretch>
              <a:fillRect/>
            </a:stretch>
          </p:blipFill>
          <p:spPr>
            <a:xfrm>
              <a:off x="1118209" y="18589"/>
              <a:ext cx="332472" cy="536571"/>
            </a:xfrm>
            <a:prstGeom prst="rect">
              <a:avLst/>
            </a:prstGeom>
            <a:noFill/>
            <a:ln w="9525">
              <a:noFill/>
            </a:ln>
          </p:spPr>
        </p:pic>
        <p:pic>
          <p:nvPicPr>
            <p:cNvPr id="23559" name="图片 13"/>
            <p:cNvPicPr>
              <a:picLocks noChangeAspect="1"/>
            </p:cNvPicPr>
            <p:nvPr/>
          </p:nvPicPr>
          <p:blipFill>
            <a:blip r:embed="rId4"/>
            <a:stretch>
              <a:fillRect/>
            </a:stretch>
          </p:blipFill>
          <p:spPr>
            <a:xfrm flipH="1">
              <a:off x="0" y="0"/>
              <a:ext cx="332472" cy="536571"/>
            </a:xfrm>
            <a:prstGeom prst="rect">
              <a:avLst/>
            </a:prstGeom>
            <a:noFill/>
            <a:ln w="9525">
              <a:noFill/>
            </a:ln>
          </p:spPr>
        </p:pic>
      </p:grpSp>
      <p:pic>
        <p:nvPicPr>
          <p:cNvPr id="23555" name="图片 1"/>
          <p:cNvPicPr>
            <a:picLocks noChangeAspect="1"/>
          </p:cNvPicPr>
          <p:nvPr/>
        </p:nvPicPr>
        <p:blipFill>
          <a:blip r:embed="rId5"/>
          <a:stretch>
            <a:fillRect/>
          </a:stretch>
        </p:blipFill>
        <p:spPr>
          <a:xfrm>
            <a:off x="2646045" y="740093"/>
            <a:ext cx="803275" cy="803275"/>
          </a:xfrm>
          <a:prstGeom prst="rect">
            <a:avLst/>
          </a:prstGeom>
          <a:noFill/>
          <a:ln w="9525">
            <a:noFill/>
          </a:ln>
        </p:spPr>
      </p:pic>
    </p:spTree>
    <p:custDataLst>
      <p:tags r:id="rId6"/>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14605" y="-112395"/>
            <a:ext cx="12220575" cy="6858635"/>
          </a:xfrm>
          <a:prstGeom prst="rect">
            <a:avLst/>
          </a:prstGeom>
        </p:spPr>
      </p:pic>
      <p:grpSp>
        <p:nvGrpSpPr>
          <p:cNvPr id="36873" name="组合 8"/>
          <p:cNvGrpSpPr/>
          <p:nvPr/>
        </p:nvGrpSpPr>
        <p:grpSpPr>
          <a:xfrm>
            <a:off x="967105" y="2309495"/>
            <a:ext cx="3527425" cy="3225800"/>
            <a:chOff x="0" y="0"/>
            <a:chExt cx="3528392" cy="3226497"/>
          </a:xfrm>
        </p:grpSpPr>
        <p:pic>
          <p:nvPicPr>
            <p:cNvPr id="35845" name="图片 9"/>
            <p:cNvPicPr>
              <a:picLocks noChangeAspect="1"/>
            </p:cNvPicPr>
            <p:nvPr/>
          </p:nvPicPr>
          <p:blipFill>
            <a:blip r:embed="rId2"/>
            <a:stretch>
              <a:fillRect/>
            </a:stretch>
          </p:blipFill>
          <p:spPr>
            <a:xfrm>
              <a:off x="0" y="0"/>
              <a:ext cx="3528392" cy="3226497"/>
            </a:xfrm>
            <a:prstGeom prst="rect">
              <a:avLst/>
            </a:prstGeom>
            <a:noFill/>
            <a:ln w="9525">
              <a:noFill/>
            </a:ln>
          </p:spPr>
        </p:pic>
        <p:sp>
          <p:nvSpPr>
            <p:cNvPr id="35846" name="文本框 11"/>
            <p:cNvSpPr txBox="1"/>
            <p:nvPr/>
          </p:nvSpPr>
          <p:spPr>
            <a:xfrm>
              <a:off x="715206" y="1183261"/>
              <a:ext cx="2097662" cy="645299"/>
            </a:xfrm>
            <a:prstGeom prst="rect">
              <a:avLst/>
            </a:prstGeom>
            <a:noFill/>
            <a:ln w="9525">
              <a:noFill/>
            </a:ln>
          </p:spPr>
          <p:txBody>
            <a:bodyPr anchor="t">
              <a:spAutoFit/>
            </a:bodyPr>
            <a:p>
              <a:pPr algn="ctr">
                <a:buFont typeface="Arial" panose="020B0604020202020204" pitchFamily="34" charset="0"/>
              </a:pPr>
              <a:r>
                <a:rPr lang="zh-CN" altLang="en-US" sz="3600" b="1">
                  <a:solidFill>
                    <a:srgbClr val="581B1B"/>
                  </a:solidFill>
                  <a:uFillTx/>
                  <a:latin typeface="楷体_GB2312" panose="02010609030101010101" charset="-122"/>
                  <a:ea typeface="楷体_GB2312" panose="02010609030101010101" charset="-122"/>
                  <a:cs typeface="楷体_GB2312" panose="02010609030101010101" charset="-122"/>
                  <a:sym typeface="+mn-ea"/>
                </a:rPr>
                <a:t>展望</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grpSp>
      <p:pic>
        <p:nvPicPr>
          <p:cNvPr id="35848" name="图片 14"/>
          <p:cNvPicPr>
            <a:picLocks noChangeAspect="1"/>
          </p:cNvPicPr>
          <p:nvPr/>
        </p:nvPicPr>
        <p:blipFill>
          <a:blip r:embed="rId3"/>
          <a:stretch>
            <a:fillRect/>
          </a:stretch>
        </p:blipFill>
        <p:spPr>
          <a:xfrm>
            <a:off x="4704715" y="1608455"/>
            <a:ext cx="791845" cy="772795"/>
          </a:xfrm>
          <a:prstGeom prst="rect">
            <a:avLst/>
          </a:prstGeom>
          <a:noFill/>
          <a:ln w="9525">
            <a:noFill/>
          </a:ln>
        </p:spPr>
      </p:pic>
      <p:grpSp>
        <p:nvGrpSpPr>
          <p:cNvPr id="13" name="组合 12"/>
          <p:cNvGrpSpPr/>
          <p:nvPr/>
        </p:nvGrpSpPr>
        <p:grpSpPr>
          <a:xfrm>
            <a:off x="4704398" y="1395413"/>
            <a:ext cx="7326630" cy="1198880"/>
            <a:chOff x="-71756" y="280729"/>
            <a:chExt cx="7326695" cy="1199131"/>
          </a:xfrm>
        </p:grpSpPr>
        <p:pic>
          <p:nvPicPr>
            <p:cNvPr id="14" name="图片 14"/>
            <p:cNvPicPr>
              <a:picLocks noChangeAspect="1"/>
            </p:cNvPicPr>
            <p:nvPr/>
          </p:nvPicPr>
          <p:blipFill>
            <a:blip r:embed="rId3"/>
            <a:stretch>
              <a:fillRect/>
            </a:stretch>
          </p:blipFill>
          <p:spPr>
            <a:xfrm>
              <a:off x="-71756" y="493499"/>
              <a:ext cx="792088" cy="773274"/>
            </a:xfrm>
            <a:prstGeom prst="rect">
              <a:avLst/>
            </a:prstGeom>
            <a:noFill/>
            <a:ln w="9525">
              <a:noFill/>
            </a:ln>
          </p:spPr>
        </p:pic>
        <p:sp>
          <p:nvSpPr>
            <p:cNvPr id="15" name="文本框 15"/>
            <p:cNvSpPr txBox="1"/>
            <p:nvPr/>
          </p:nvSpPr>
          <p:spPr>
            <a:xfrm>
              <a:off x="819792" y="280729"/>
              <a:ext cx="6435147" cy="1199131"/>
            </a:xfrm>
            <a:prstGeom prst="rect">
              <a:avLst/>
            </a:prstGeom>
            <a:noFill/>
            <a:ln w="9525">
              <a:noFill/>
            </a:ln>
          </p:spPr>
          <p:txBody>
            <a:bodyPr wrap="square" anchor="t">
              <a:spAutoFit/>
            </a:bodyPr>
            <a:p>
              <a:pPr>
                <a:buFont typeface="Arial" panose="020B0604020202020204" pitchFamily="34" charset="0"/>
              </a:pPr>
              <a:r>
                <a:rPr lang="zh-CN" altLang="en-US" dirty="0">
                  <a:latin typeface="黑体" panose="02010609060101010101" charset="-122"/>
                  <a:ea typeface="黑体" panose="02010609060101010101" charset="-122"/>
                  <a:cs typeface="黑体" panose="02010609060101010101" charset="-122"/>
                </a:rPr>
                <a:t>全生命周期服务维度：</a:t>
              </a:r>
              <a:endParaRPr lang="zh-CN" altLang="en-US" dirty="0">
                <a:latin typeface="黑体" panose="02010609060101010101" charset="-122"/>
                <a:ea typeface="黑体" panose="02010609060101010101" charset="-122"/>
                <a:cs typeface="黑体" panose="02010609060101010101" charset="-122"/>
              </a:endParaRPr>
            </a:p>
            <a:p>
              <a:pPr>
                <a:buFont typeface="Arial" panose="020B0604020202020204" pitchFamily="34" charset="0"/>
              </a:pPr>
              <a:r>
                <a:rPr lang="zh-CN" altLang="en-US" dirty="0">
                  <a:latin typeface="黑体" panose="02010609060101010101" charset="-122"/>
                  <a:ea typeface="黑体" panose="02010609060101010101" charset="-122"/>
                  <a:cs typeface="黑体" panose="02010609060101010101" charset="-122"/>
                </a:rPr>
                <a:t>       纯中医治疗专科联盟   中医制剂联盟</a:t>
              </a:r>
              <a:endParaRPr lang="zh-CN" altLang="en-US" dirty="0">
                <a:latin typeface="黑体" panose="02010609060101010101" charset="-122"/>
                <a:ea typeface="黑体" panose="02010609060101010101" charset="-122"/>
                <a:cs typeface="黑体" panose="02010609060101010101" charset="-122"/>
              </a:endParaRPr>
            </a:p>
            <a:p>
              <a:pPr>
                <a:buFont typeface="Arial" panose="020B0604020202020204" pitchFamily="34" charset="0"/>
              </a:pPr>
              <a:r>
                <a:rPr lang="zh-CN" altLang="en-US" dirty="0">
                  <a:latin typeface="黑体" panose="02010609060101010101" charset="-122"/>
                  <a:ea typeface="黑体" panose="02010609060101010101" charset="-122"/>
                  <a:cs typeface="黑体" panose="02010609060101010101" charset="-122"/>
                </a:rPr>
                <a:t>       中医康复中心   亚健康调养中心</a:t>
              </a:r>
              <a:endParaRPr lang="zh-CN" altLang="en-US" dirty="0">
                <a:latin typeface="黑体" panose="02010609060101010101" charset="-122"/>
                <a:ea typeface="黑体" panose="02010609060101010101" charset="-122"/>
                <a:cs typeface="黑体" panose="02010609060101010101" charset="-122"/>
              </a:endParaRPr>
            </a:p>
            <a:p>
              <a:pPr>
                <a:buFont typeface="Arial" panose="020B0604020202020204" pitchFamily="34" charset="0"/>
              </a:pPr>
              <a:r>
                <a:rPr lang="zh-CN" altLang="en-US" dirty="0">
                  <a:latin typeface="黑体" panose="02010609060101010101" charset="-122"/>
                  <a:ea typeface="黑体" panose="02010609060101010101" charset="-122"/>
                  <a:cs typeface="黑体" panose="02010609060101010101" charset="-122"/>
                </a:rPr>
                <a:t>       按床日付费下的医养服务</a:t>
              </a:r>
              <a:endParaRPr lang="zh-CN" altLang="en-US" dirty="0">
                <a:latin typeface="黑体" panose="02010609060101010101" charset="-122"/>
                <a:ea typeface="黑体" panose="02010609060101010101" charset="-122"/>
                <a:cs typeface="黑体" panose="02010609060101010101" charset="-122"/>
              </a:endParaRPr>
            </a:p>
          </p:txBody>
        </p:sp>
      </p:grpSp>
      <p:grpSp>
        <p:nvGrpSpPr>
          <p:cNvPr id="36879" name="组合 16"/>
          <p:cNvGrpSpPr/>
          <p:nvPr/>
        </p:nvGrpSpPr>
        <p:grpSpPr>
          <a:xfrm>
            <a:off x="5496560" y="3284771"/>
            <a:ext cx="5842635" cy="1476375"/>
            <a:chOff x="0" y="-84"/>
            <a:chExt cx="5842685" cy="1476683"/>
          </a:xfrm>
        </p:grpSpPr>
        <p:pic>
          <p:nvPicPr>
            <p:cNvPr id="35851" name="图片 17"/>
            <p:cNvPicPr>
              <a:picLocks noChangeAspect="1"/>
            </p:cNvPicPr>
            <p:nvPr/>
          </p:nvPicPr>
          <p:blipFill>
            <a:blip r:embed="rId3"/>
            <a:stretch>
              <a:fillRect/>
            </a:stretch>
          </p:blipFill>
          <p:spPr>
            <a:xfrm>
              <a:off x="0" y="0"/>
              <a:ext cx="792088" cy="773274"/>
            </a:xfrm>
            <a:prstGeom prst="rect">
              <a:avLst/>
            </a:prstGeom>
            <a:noFill/>
            <a:ln w="9525">
              <a:noFill/>
            </a:ln>
          </p:spPr>
        </p:pic>
        <p:sp>
          <p:nvSpPr>
            <p:cNvPr id="35852" name="文本框 19"/>
            <p:cNvSpPr txBox="1"/>
            <p:nvPr/>
          </p:nvSpPr>
          <p:spPr>
            <a:xfrm>
              <a:off x="791852" y="-84"/>
              <a:ext cx="5050833" cy="1476683"/>
            </a:xfrm>
            <a:prstGeom prst="rect">
              <a:avLst/>
            </a:prstGeom>
            <a:noFill/>
            <a:ln w="9525">
              <a:noFill/>
            </a:ln>
          </p:spPr>
          <p:txBody>
            <a:bodyPr wrap="square" anchor="t">
              <a:spAutoFit/>
            </a:bodyPr>
            <a:p>
              <a:pPr>
                <a:buFont typeface="Arial" panose="020B0604020202020204" pitchFamily="34" charset="0"/>
              </a:pPr>
              <a:r>
                <a:rPr lang="zh-CN" altLang="en-US" dirty="0">
                  <a:latin typeface="黑体" panose="02010609060101010101" charset="-122"/>
                  <a:ea typeface="黑体" panose="02010609060101010101" charset="-122"/>
                </a:rPr>
                <a:t>事业、产业、文化三位一体发展维度：</a:t>
              </a:r>
              <a:endParaRPr lang="zh-CN" altLang="en-US" dirty="0">
                <a:latin typeface="黑体" panose="02010609060101010101" charset="-122"/>
                <a:ea typeface="黑体" panose="02010609060101010101" charset="-122"/>
              </a:endParaRPr>
            </a:p>
            <a:p>
              <a:pPr>
                <a:buFont typeface="Arial" panose="020B0604020202020204" pitchFamily="34" charset="0"/>
              </a:pPr>
              <a:r>
                <a:rPr lang="zh-CN" altLang="en-US" dirty="0">
                  <a:latin typeface="黑体" panose="02010609060101010101" charset="-122"/>
                  <a:ea typeface="黑体" panose="02010609060101010101" charset="-122"/>
                </a:rPr>
                <a:t>     中西医结合治疗</a:t>
              </a:r>
              <a:endParaRPr lang="zh-CN" altLang="en-US" dirty="0">
                <a:latin typeface="黑体" panose="02010609060101010101" charset="-122"/>
                <a:ea typeface="黑体" panose="02010609060101010101" charset="-122"/>
              </a:endParaRPr>
            </a:p>
            <a:p>
              <a:pPr>
                <a:buFont typeface="Arial" panose="020B0604020202020204" pitchFamily="34" charset="0"/>
              </a:pPr>
              <a:r>
                <a:rPr lang="zh-CN" altLang="en-US" dirty="0">
                  <a:latin typeface="黑体" panose="02010609060101010101" charset="-122"/>
                  <a:ea typeface="黑体" panose="02010609060101010101" charset="-122"/>
                </a:rPr>
                <a:t>     </a:t>
              </a:r>
              <a:r>
                <a:rPr lang="zh-CN" altLang="en-US" dirty="0">
                  <a:latin typeface="黑体" panose="02010609060101010101" charset="-122"/>
                  <a:ea typeface="黑体" panose="02010609060101010101" charset="-122"/>
                  <a:cs typeface="黑体" panose="02010609060101010101" charset="-122"/>
                  <a:sym typeface="+mn-ea"/>
                </a:rPr>
                <a:t>互联网</a:t>
              </a:r>
              <a:r>
                <a:rPr lang="en-US" altLang="zh-CN" dirty="0">
                  <a:latin typeface="黑体" panose="02010609060101010101" charset="-122"/>
                  <a:ea typeface="黑体" panose="02010609060101010101" charset="-122"/>
                  <a:cs typeface="黑体" panose="02010609060101010101" charset="-122"/>
                  <a:sym typeface="+mn-ea"/>
                </a:rPr>
                <a:t>+</a:t>
              </a:r>
              <a:r>
                <a:rPr lang="zh-CN" altLang="en-US" dirty="0">
                  <a:latin typeface="黑体" panose="02010609060101010101" charset="-122"/>
                  <a:ea typeface="黑体" panose="02010609060101010101" charset="-122"/>
                  <a:cs typeface="黑体" panose="02010609060101010101" charset="-122"/>
                  <a:sym typeface="+mn-ea"/>
                </a:rPr>
                <a:t>中医药事服务</a:t>
              </a:r>
              <a:endParaRPr lang="zh-CN" altLang="en-US" dirty="0">
                <a:latin typeface="黑体" panose="02010609060101010101" charset="-122"/>
                <a:ea typeface="黑体" panose="02010609060101010101" charset="-122"/>
                <a:cs typeface="黑体" panose="02010609060101010101" charset="-122"/>
                <a:sym typeface="+mn-ea"/>
              </a:endParaRPr>
            </a:p>
            <a:p>
              <a:pPr>
                <a:buFont typeface="Arial" panose="020B0604020202020204" pitchFamily="34" charset="0"/>
              </a:pPr>
              <a:r>
                <a:rPr lang="zh-CN" altLang="en-US" dirty="0">
                  <a:latin typeface="黑体" panose="02010609060101010101" charset="-122"/>
                  <a:ea typeface="黑体" panose="02010609060101010101" charset="-122"/>
                </a:rPr>
                <a:t>     中医养老机构   中医药文化拓展体验服务</a:t>
              </a:r>
              <a:endParaRPr lang="zh-CN" altLang="en-US" dirty="0">
                <a:latin typeface="黑体" panose="02010609060101010101" charset="-122"/>
                <a:ea typeface="黑体" panose="02010609060101010101" charset="-122"/>
              </a:endParaRPr>
            </a:p>
            <a:p>
              <a:pPr>
                <a:buFont typeface="Arial" panose="020B0604020202020204" pitchFamily="34" charset="0"/>
              </a:pPr>
              <a:r>
                <a:rPr lang="zh-CN" altLang="en-US" dirty="0">
                  <a:latin typeface="黑体" panose="02010609060101010101" charset="-122"/>
                  <a:ea typeface="黑体" panose="02010609060101010101" charset="-122"/>
                </a:rPr>
                <a:t>     </a:t>
              </a:r>
              <a:endParaRPr lang="zh-CN" altLang="en-US" dirty="0">
                <a:latin typeface="黑体" panose="02010609060101010101" charset="-122"/>
                <a:ea typeface="黑体" panose="02010609060101010101" charset="-122"/>
              </a:endParaRPr>
            </a:p>
          </p:txBody>
        </p:sp>
      </p:grpSp>
      <p:pic>
        <p:nvPicPr>
          <p:cNvPr id="35854" name="图片 21"/>
          <p:cNvPicPr>
            <a:picLocks noChangeAspect="1"/>
          </p:cNvPicPr>
          <p:nvPr/>
        </p:nvPicPr>
        <p:blipFill>
          <a:blip r:embed="rId3"/>
          <a:stretch>
            <a:fillRect/>
          </a:stretch>
        </p:blipFill>
        <p:spPr>
          <a:xfrm>
            <a:off x="4704715" y="4930458"/>
            <a:ext cx="792081" cy="773112"/>
          </a:xfrm>
          <a:prstGeom prst="rect">
            <a:avLst/>
          </a:prstGeom>
          <a:noFill/>
          <a:ln w="9525">
            <a:noFill/>
          </a:ln>
        </p:spPr>
      </p:pic>
      <p:sp>
        <p:nvSpPr>
          <p:cNvPr id="35865" name="文本框 2"/>
          <p:cNvSpPr txBox="1"/>
          <p:nvPr/>
        </p:nvSpPr>
        <p:spPr>
          <a:xfrm>
            <a:off x="5765165" y="4930775"/>
            <a:ext cx="5377180" cy="1506855"/>
          </a:xfrm>
          <a:prstGeom prst="rect">
            <a:avLst/>
          </a:prstGeom>
          <a:noFill/>
          <a:ln w="9525">
            <a:noFill/>
          </a:ln>
        </p:spPr>
        <p:txBody>
          <a:bodyPr wrap="square" anchor="t">
            <a:spAutoFit/>
          </a:bodyPr>
          <a:p>
            <a:r>
              <a:rPr lang="zh-CN" altLang="en-US">
                <a:latin typeface="黑体" panose="02010609060101010101" charset="-122"/>
                <a:ea typeface="黑体" panose="02010609060101010101" charset="-122"/>
              </a:rPr>
              <a:t>医、教、研、防维度：</a:t>
            </a:r>
            <a:endParaRPr lang="zh-CN" altLang="en-US">
              <a:latin typeface="黑体" panose="02010609060101010101" charset="-122"/>
              <a:ea typeface="黑体" panose="02010609060101010101" charset="-122"/>
            </a:endParaRPr>
          </a:p>
          <a:p>
            <a:r>
              <a:rPr lang="zh-CN" altLang="en-US">
                <a:latin typeface="黑体" panose="02010609060101010101" charset="-122"/>
                <a:ea typeface="黑体" panose="02010609060101010101" charset="-122"/>
              </a:rPr>
              <a:t>     名中医工作室、师带徒</a:t>
            </a:r>
            <a:endParaRPr lang="zh-CN" altLang="en-US">
              <a:latin typeface="黑体" panose="02010609060101010101" charset="-122"/>
              <a:ea typeface="黑体" panose="02010609060101010101" charset="-122"/>
            </a:endParaRPr>
          </a:p>
          <a:p>
            <a:r>
              <a:rPr lang="zh-CN" altLang="en-US">
                <a:latin typeface="黑体" panose="02010609060101010101" charset="-122"/>
                <a:ea typeface="黑体" panose="02010609060101010101" charset="-122"/>
              </a:rPr>
              <a:t>     中医经方研究</a:t>
            </a:r>
            <a:endParaRPr lang="zh-CN" altLang="en-US">
              <a:latin typeface="黑体" panose="02010609060101010101" charset="-122"/>
              <a:ea typeface="黑体" panose="02010609060101010101" charset="-122"/>
            </a:endParaRPr>
          </a:p>
          <a:p>
            <a:r>
              <a:rPr lang="zh-CN" altLang="en-US">
                <a:latin typeface="黑体" panose="02010609060101010101" charset="-122"/>
                <a:ea typeface="黑体" panose="02010609060101010101" charset="-122"/>
              </a:rPr>
              <a:t>     中医研究成果与第三方合作转化</a:t>
            </a:r>
            <a:endParaRPr lang="zh-CN" altLang="en-US" sz="2000">
              <a:latin typeface="黑体" panose="02010609060101010101" charset="-122"/>
              <a:ea typeface="黑体" panose="02010609060101010101" charset="-122"/>
            </a:endParaRPr>
          </a:p>
          <a:p>
            <a:endParaRPr lang="zh-CN" altLang="en-US" sz="2000">
              <a:latin typeface="黑体" panose="02010609060101010101" charset="-122"/>
              <a:ea typeface="黑体" panose="02010609060101010101" charset="-122"/>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6873"/>
                                        </p:tgtEl>
                                        <p:attrNameLst>
                                          <p:attrName>style.visibility</p:attrName>
                                        </p:attrNameLst>
                                      </p:cBhvr>
                                      <p:to>
                                        <p:strVal val="visible"/>
                                      </p:to>
                                    </p:set>
                                    <p:animEffect transition="in" filter="fade">
                                      <p:cBhvr>
                                        <p:cTn id="7" dur="1000"/>
                                        <p:tgtEl>
                                          <p:spTgt spid="36873"/>
                                        </p:tgtEl>
                                      </p:cBhvr>
                                    </p:animEffect>
                                    <p:anim calcmode="lin" valueType="num">
                                      <p:cBhvr>
                                        <p:cTn id="8" dur="1000" fill="hold"/>
                                        <p:tgtEl>
                                          <p:spTgt spid="36873"/>
                                        </p:tgtEl>
                                        <p:attrNameLst>
                                          <p:attrName>ppt_x</p:attrName>
                                        </p:attrNameLst>
                                      </p:cBhvr>
                                      <p:tavLst>
                                        <p:tav tm="0">
                                          <p:val>
                                            <p:strVal val="#ppt_x"/>
                                          </p:val>
                                        </p:tav>
                                        <p:tav tm="100000">
                                          <p:val>
                                            <p:strVal val="#ppt_x"/>
                                          </p:val>
                                        </p:tav>
                                      </p:tavLst>
                                    </p:anim>
                                    <p:anim calcmode="lin" valueType="num">
                                      <p:cBhvr>
                                        <p:cTn id="9" dur="1000" fill="hold"/>
                                        <p:tgtEl>
                                          <p:spTgt spid="3687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6879"/>
                                        </p:tgtEl>
                                        <p:attrNameLst>
                                          <p:attrName>style.visibility</p:attrName>
                                        </p:attrNameLst>
                                      </p:cBhvr>
                                      <p:to>
                                        <p:strVal val="visible"/>
                                      </p:to>
                                    </p:set>
                                    <p:animEffect transition="in" filter="wipe(left)">
                                      <p:cBhvr>
                                        <p:cTn id="17" dur="500"/>
                                        <p:tgtEl>
                                          <p:spTgt spid="368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封底0708"/>
          <p:cNvPicPr>
            <a:picLocks noChangeAspect="1"/>
          </p:cNvPicPr>
          <p:nvPr/>
        </p:nvPicPr>
        <p:blipFill>
          <a:blip r:embed="rId1"/>
          <a:stretch>
            <a:fillRect/>
          </a:stretch>
        </p:blipFill>
        <p:spPr>
          <a:xfrm>
            <a:off x="67310" y="635"/>
            <a:ext cx="12216765" cy="6857365"/>
          </a:xfrm>
          <a:prstGeom prst="rect">
            <a:avLst/>
          </a:prstGeom>
        </p:spPr>
      </p:pic>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0" y="-635"/>
            <a:ext cx="12220575" cy="6858635"/>
          </a:xfrm>
          <a:prstGeom prst="rect">
            <a:avLst/>
          </a:prstGeom>
          <a:gradFill rotWithShape="1">
            <a:gsLst>
              <a:gs pos="0">
                <a:srgbClr val="FF6600"/>
              </a:gs>
              <a:gs pos="100000">
                <a:srgbClr val="FFFFFF">
                  <a:alpha val="0"/>
                </a:srgbClr>
              </a:gs>
            </a:gsLst>
            <a:lin ang="5400000" scaled="1"/>
            <a:tileRect/>
          </a:gradFill>
          <a:ln w="9525">
            <a:noFill/>
          </a:ln>
        </p:spPr>
      </p:pic>
      <p:pic>
        <p:nvPicPr>
          <p:cNvPr id="91138" name="图片 58"/>
          <p:cNvPicPr>
            <a:picLocks noChangeAspect="1"/>
          </p:cNvPicPr>
          <p:nvPr/>
        </p:nvPicPr>
        <p:blipFill>
          <a:blip r:embed="rId2"/>
          <a:stretch>
            <a:fillRect/>
          </a:stretch>
        </p:blipFill>
        <p:spPr>
          <a:xfrm>
            <a:off x="2793683" y="1798638"/>
            <a:ext cx="6103937" cy="4181475"/>
          </a:xfrm>
          <a:prstGeom prst="rect">
            <a:avLst/>
          </a:prstGeom>
          <a:noFill/>
          <a:ln w="9525">
            <a:noFill/>
          </a:ln>
        </p:spPr>
      </p:pic>
      <p:sp>
        <p:nvSpPr>
          <p:cNvPr id="69" name="圆角矩形 13"/>
          <p:cNvSpPr/>
          <p:nvPr/>
        </p:nvSpPr>
        <p:spPr>
          <a:xfrm>
            <a:off x="9815830" y="1024573"/>
            <a:ext cx="1081088" cy="3341688"/>
          </a:xfrm>
          <a:custGeom>
            <a:avLst/>
            <a:gdLst/>
            <a:ahLst/>
            <a:cxnLst/>
            <a:rect l="l" t="t" r="r" b="b"/>
            <a:pathLst>
              <a:path w="1080120" h="3342305">
                <a:moveTo>
                  <a:pt x="0" y="0"/>
                </a:moveTo>
                <a:lnTo>
                  <a:pt x="1080120" y="0"/>
                </a:lnTo>
                <a:lnTo>
                  <a:pt x="1080120" y="2811642"/>
                </a:lnTo>
                <a:cubicBezTo>
                  <a:pt x="1080120" y="3104719"/>
                  <a:pt x="842534" y="3342305"/>
                  <a:pt x="549457" y="3342305"/>
                </a:cubicBezTo>
                <a:lnTo>
                  <a:pt x="530663" y="3342305"/>
                </a:lnTo>
                <a:cubicBezTo>
                  <a:pt x="237586" y="3342305"/>
                  <a:pt x="0" y="3104719"/>
                  <a:pt x="0" y="2811642"/>
                </a:cubicBezTo>
                <a:close/>
              </a:path>
            </a:pathLst>
          </a:custGeom>
          <a:solidFill>
            <a:srgbClr val="0070C0"/>
          </a:solidFill>
          <a:ln w="25400" cap="flat" cmpd="sng" algn="ctr">
            <a:noFill/>
            <a:prstDash val="solid"/>
          </a:ln>
          <a:effectLst/>
        </p:spPr>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0" name="TextBox 69"/>
          <p:cNvSpPr txBox="1"/>
          <p:nvPr/>
        </p:nvSpPr>
        <p:spPr>
          <a:xfrm>
            <a:off x="9815830" y="1152525"/>
            <a:ext cx="1044575" cy="2851785"/>
          </a:xfrm>
          <a:prstGeom prst="rect">
            <a:avLst/>
          </a:prstGeom>
          <a:noFill/>
        </p:spPr>
        <p:txBody>
          <a:bodyPr vert="eaVert" wrap="square" rtlCol="0">
            <a:spAutoFit/>
          </a:bodyPr>
          <a:p>
            <a:r>
              <a:rPr lang="zh-CN" altLang="en-US" sz="2800" b="1" dirty="0">
                <a:solidFill>
                  <a:srgbClr val="FFFFFF"/>
                </a:solidFill>
                <a:latin typeface="微软雅黑" panose="020B0503020204020204" pitchFamily="34" charset="-122"/>
                <a:ea typeface="微软雅黑" panose="020B0503020204020204" pitchFamily="34" charset="-122"/>
              </a:rPr>
              <a:t>中医药发展面临的问题和困境</a:t>
            </a:r>
            <a:endParaRPr lang="zh-CN" altLang="en-US" sz="2800" b="1" dirty="0">
              <a:solidFill>
                <a:srgbClr val="FFFFFF"/>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842385" y="1798955"/>
            <a:ext cx="4223385" cy="1529715"/>
          </a:xfrm>
          <a:prstGeom prst="rect">
            <a:avLst/>
          </a:prstGeom>
          <a:noFill/>
        </p:spPr>
        <p:txBody>
          <a:bodyPr wrap="square" rtlCol="0">
            <a:spAutoFit/>
          </a:bodyPr>
          <a:p>
            <a:pPr algn="just">
              <a:lnSpc>
                <a:spcPct val="130000"/>
              </a:lnSpc>
            </a:pPr>
            <a:r>
              <a:rPr lang="en-US" altLang="zh-CN" b="1">
                <a:solidFill>
                  <a:srgbClr val="FFFFFF"/>
                </a:solidFill>
                <a:latin typeface="微软雅黑" panose="020B0503020204020204" pitchFamily="34" charset="-122"/>
                <a:ea typeface="微软雅黑" panose="020B0503020204020204" pitchFamily="34" charset="-122"/>
              </a:rPr>
              <a:t> </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政府职责不明确</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a:p>
            <a:pPr algn="just">
              <a:lnSpc>
                <a:spcPct val="130000"/>
              </a:lnSpc>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扶持力度不足 生存面临压力大</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2" name="TextBox 70"/>
          <p:cNvSpPr txBox="1"/>
          <p:nvPr/>
        </p:nvSpPr>
        <p:spPr>
          <a:xfrm>
            <a:off x="3988435" y="3433445"/>
            <a:ext cx="3753485" cy="1050290"/>
          </a:xfrm>
          <a:prstGeom prst="rect">
            <a:avLst/>
          </a:prstGeom>
          <a:noFill/>
        </p:spPr>
        <p:txBody>
          <a:bodyPr wrap="square" rtlCol="0">
            <a:spAutoFit/>
          </a:bodyPr>
          <a:p>
            <a:pPr algn="just">
              <a:lnSpc>
                <a:spcPct val="130000"/>
              </a:lnSpc>
            </a:pPr>
            <a:r>
              <a:rPr lang="en-US" altLang="zh-CN" b="1">
                <a:solidFill>
                  <a:srgbClr val="FFFFFF"/>
                </a:solidFill>
                <a:latin typeface="微软雅黑" panose="020B0503020204020204" pitchFamily="34" charset="-122"/>
                <a:ea typeface="微软雅黑" panose="020B0503020204020204" pitchFamily="34" charset="-122"/>
              </a:rPr>
              <a:t> </a:t>
            </a:r>
            <a:r>
              <a:rPr lang="zh-CN" altLang="en-US" sz="2400" b="1">
                <a:solidFill>
                  <a:srgbClr val="FFFFFF"/>
                </a:solidFill>
                <a:latin typeface="微软雅黑" panose="020B0503020204020204" pitchFamily="34" charset="-122"/>
                <a:ea typeface="宋体" panose="02010600030101010101" pitchFamily="2" charset="-122"/>
              </a:rPr>
              <a:t>发展定位不清</a:t>
            </a:r>
            <a:endParaRPr lang="zh-CN" altLang="en-US" sz="2400" b="1">
              <a:solidFill>
                <a:srgbClr val="FFFFFF"/>
              </a:solidFill>
              <a:latin typeface="微软雅黑" panose="020B0503020204020204" pitchFamily="34" charset="-122"/>
              <a:ea typeface="宋体" panose="02010600030101010101" pitchFamily="2" charset="-122"/>
            </a:endParaRPr>
          </a:p>
          <a:p>
            <a:pPr algn="just">
              <a:lnSpc>
                <a:spcPct val="130000"/>
              </a:lnSpc>
            </a:pPr>
            <a:r>
              <a:rPr lang="zh-CN" altLang="en-US" sz="2400" b="1">
                <a:solidFill>
                  <a:srgbClr val="FFFFFF"/>
                </a:solidFill>
                <a:latin typeface="微软雅黑" panose="020B0503020204020204" pitchFamily="34" charset="-122"/>
                <a:ea typeface="宋体" panose="02010600030101010101" pitchFamily="2" charset="-122"/>
              </a:rPr>
              <a:t>         缺乏规划和政策引导</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3" name="TextBox 70"/>
          <p:cNvSpPr txBox="1"/>
          <p:nvPr/>
        </p:nvSpPr>
        <p:spPr>
          <a:xfrm>
            <a:off x="3725545" y="4852035"/>
            <a:ext cx="4211320" cy="1050290"/>
          </a:xfrm>
          <a:prstGeom prst="rect">
            <a:avLst/>
          </a:prstGeom>
          <a:noFill/>
        </p:spPr>
        <p:txBody>
          <a:bodyPr wrap="square" rtlCol="0">
            <a:spAutoFit/>
          </a:bodyPr>
          <a:p>
            <a:pPr algn="just">
              <a:lnSpc>
                <a:spcPct val="130000"/>
              </a:lnSpc>
            </a:pPr>
            <a:r>
              <a:rPr lang="en-US" altLang="zh-CN" b="1">
                <a:solidFill>
                  <a:srgbClr val="FFFFFF"/>
                </a:solidFill>
                <a:latin typeface="微软雅黑" panose="020B0503020204020204" pitchFamily="34" charset="-122"/>
                <a:ea typeface="微软雅黑" panose="020B0503020204020204" pitchFamily="34" charset="-122"/>
              </a:rPr>
              <a:t> </a:t>
            </a:r>
            <a:r>
              <a:rPr lang="zh-CN" altLang="en-US" sz="2400" b="1">
                <a:solidFill>
                  <a:srgbClr val="FFFFFF"/>
                </a:solidFill>
                <a:latin typeface="微软雅黑" panose="020B0503020204020204" pitchFamily="34" charset="-122"/>
                <a:ea typeface="宋体" panose="02010600030101010101" pitchFamily="2" charset="-122"/>
              </a:rPr>
              <a:t>管理模式：</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以西律中 </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a:p>
            <a:pPr algn="just">
              <a:lnSpc>
                <a:spcPct val="130000"/>
              </a:lnSpc>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   传承 无人愿学 无人肯干</a:t>
            </a:r>
            <a:endPar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5" name="标题 1"/>
          <p:cNvSpPr txBox="1"/>
          <p:nvPr/>
        </p:nvSpPr>
        <p:spPr>
          <a:xfrm>
            <a:off x="0" y="1152525"/>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（一）立法背景</a:t>
            </a:r>
            <a:endParaRPr lang="en-US" altLang="zh-CN" sz="2800" b="1" dirty="0">
              <a:solidFill>
                <a:srgbClr val="000000"/>
              </a:solidFill>
              <a:latin typeface="Verdana" panose="020B0604030504040204" pitchFamily="34" charset="0"/>
              <a:ea typeface="华文楷体" panose="02010600040101010101" pitchFamily="2" charset="-122"/>
            </a:endParaRPr>
          </a:p>
        </p:txBody>
      </p:sp>
    </p:spTree>
    <p:custDataLst>
      <p:tags r:id="rId3"/>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0" y="0"/>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5" name="标题 1"/>
          <p:cNvSpPr txBox="1"/>
          <p:nvPr/>
        </p:nvSpPr>
        <p:spPr>
          <a:xfrm>
            <a:off x="235585" y="1052830"/>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（一）立法背景</a:t>
            </a:r>
            <a:endParaRPr lang="en-US" altLang="zh-CN" sz="2800" b="1" dirty="0">
              <a:solidFill>
                <a:srgbClr val="000000"/>
              </a:solidFill>
              <a:latin typeface="Verdana" panose="020B0604030504040204" pitchFamily="34" charset="0"/>
              <a:ea typeface="华文楷体" panose="02010600040101010101" pitchFamily="2" charset="-122"/>
            </a:endParaRPr>
          </a:p>
        </p:txBody>
      </p:sp>
      <p:sp>
        <p:nvSpPr>
          <p:cNvPr id="76810" name="_s5127"/>
          <p:cNvSpPr/>
          <p:nvPr/>
        </p:nvSpPr>
        <p:spPr>
          <a:xfrm flipV="1">
            <a:off x="821690" y="4741545"/>
            <a:ext cx="4030663" cy="881063"/>
          </a:xfrm>
          <a:custGeom>
            <a:avLst/>
            <a:gdLst>
              <a:gd name="txL" fmla="*/ 3150 w 21600"/>
              <a:gd name="txT" fmla="*/ 3150 h 21600"/>
              <a:gd name="txR" fmla="*/ 18450 w 21600"/>
              <a:gd name="txB" fmla="*/ 18450 h 21600"/>
            </a:gdLst>
            <a:ahLst/>
            <a:cxnLst>
              <a:cxn ang="0">
                <a:pos x="3778344" y="440378"/>
              </a:cxn>
              <a:cxn ang="0">
                <a:pos x="2015117" y="880755"/>
              </a:cxn>
              <a:cxn ang="0">
                <a:pos x="251890" y="440378"/>
              </a:cxn>
              <a:cxn ang="0">
                <a:pos x="2015117" y="0"/>
              </a:cxn>
            </a:cxnLst>
            <a:rect l="txL" t="txT" r="txR" b="txB"/>
            <a:pathLst>
              <a:path w="21600" h="21600">
                <a:moveTo>
                  <a:pt x="0" y="0"/>
                </a:moveTo>
                <a:lnTo>
                  <a:pt x="2700" y="21600"/>
                </a:lnTo>
                <a:lnTo>
                  <a:pt x="18900" y="21600"/>
                </a:lnTo>
                <a:lnTo>
                  <a:pt x="21600" y="0"/>
                </a:lnTo>
                <a:close/>
              </a:path>
            </a:pathLst>
          </a:custGeom>
          <a:solidFill>
            <a:srgbClr val="C00000"/>
          </a:solidFill>
          <a:ln w="19050" cap="flat" cmpd="sng">
            <a:solidFill>
              <a:sysClr val="grayText" lastClr="000000">
                <a:gamma/>
                <a:invGamma/>
              </a:sysClr>
            </a:solidFill>
            <a:prstDash val="solid"/>
            <a:miter/>
            <a:headEnd type="none" w="med" len="med"/>
            <a:tailEnd type="none" w="med" len="med"/>
          </a:ln>
          <a:effectLst>
            <a:outerShdw sx="102000" sy="102000" algn="ctr" rotWithShape="0">
              <a:srgbClr val="000000">
                <a:alpha val="39999"/>
              </a:srgbClr>
            </a:outerShdw>
          </a:effectLst>
        </p:spPr>
        <p:txBody>
          <a:bodyPr rot="10800000" wrap="none" lIns="0" tIns="0" rIns="0" bIns="0" anchor="ctr"/>
          <a:p>
            <a:pPr algn="ctr"/>
            <a:r>
              <a:rPr lang="zh-CN" altLang="en-US" sz="1600" b="1" dirty="0">
                <a:solidFill>
                  <a:srgbClr val="FFFFFF"/>
                </a:solidFill>
                <a:latin typeface="微软雅黑" panose="020B0503020204020204" pitchFamily="34" charset="-122"/>
                <a:ea typeface="微软雅黑" panose="020B0503020204020204" pitchFamily="34" charset="-122"/>
              </a:rPr>
              <a:t>四</a:t>
            </a:r>
            <a:endParaRPr lang="zh-CN" altLang="en-US" sz="1600" b="1" dirty="0">
              <a:solidFill>
                <a:srgbClr val="FFFFFF"/>
              </a:solidFill>
              <a:latin typeface="微软雅黑" panose="020B0503020204020204" pitchFamily="34" charset="-122"/>
              <a:ea typeface="微软雅黑" panose="020B0503020204020204" pitchFamily="34" charset="-122"/>
            </a:endParaRPr>
          </a:p>
        </p:txBody>
      </p:sp>
      <p:sp>
        <p:nvSpPr>
          <p:cNvPr id="76809" name="_s5126"/>
          <p:cNvSpPr/>
          <p:nvPr/>
        </p:nvSpPr>
        <p:spPr>
          <a:xfrm flipV="1">
            <a:off x="1326515" y="3863340"/>
            <a:ext cx="3021013" cy="877888"/>
          </a:xfrm>
          <a:custGeom>
            <a:avLst/>
            <a:gdLst>
              <a:gd name="txL" fmla="*/ 3600 w 21600"/>
              <a:gd name="txT" fmla="*/ 3600 h 21600"/>
              <a:gd name="txR" fmla="*/ 18000 w 21600"/>
              <a:gd name="txB" fmla="*/ 18000 h 21600"/>
            </a:gdLst>
            <a:ahLst/>
            <a:cxnLst>
              <a:cxn ang="0">
                <a:pos x="2769457" y="439403"/>
              </a:cxn>
              <a:cxn ang="0">
                <a:pos x="1510613" y="878806"/>
              </a:cxn>
              <a:cxn ang="0">
                <a:pos x="251769" y="439403"/>
              </a:cxn>
              <a:cxn ang="0">
                <a:pos x="1510613" y="0"/>
              </a:cxn>
            </a:cxnLst>
            <a:rect l="txL" t="txT" r="txR" b="txB"/>
            <a:pathLst>
              <a:path w="21600" h="21600">
                <a:moveTo>
                  <a:pt x="0" y="0"/>
                </a:moveTo>
                <a:lnTo>
                  <a:pt x="3600" y="21600"/>
                </a:lnTo>
                <a:lnTo>
                  <a:pt x="18000" y="21600"/>
                </a:lnTo>
                <a:lnTo>
                  <a:pt x="21600" y="0"/>
                </a:lnTo>
                <a:close/>
              </a:path>
            </a:pathLst>
          </a:custGeom>
          <a:solidFill>
            <a:srgbClr val="990033"/>
          </a:solidFill>
          <a:ln w="19050" cap="flat" cmpd="sng">
            <a:solidFill>
              <a:sysClr val="grayText" lastClr="000000">
                <a:gamma/>
                <a:invGamma/>
              </a:sysClr>
            </a:solidFill>
            <a:prstDash val="solid"/>
            <a:miter/>
            <a:headEnd type="none" w="med" len="med"/>
            <a:tailEnd type="none" w="med" len="med"/>
          </a:ln>
          <a:effectLst>
            <a:outerShdw sx="102000" sy="102000" algn="ctr" rotWithShape="0">
              <a:srgbClr val="000000">
                <a:alpha val="39999"/>
              </a:srgbClr>
            </a:outerShdw>
          </a:effectLst>
        </p:spPr>
        <p:txBody>
          <a:bodyPr rot="10800000" wrap="none" lIns="0" tIns="0" rIns="0" bIns="0" anchor="ctr"/>
          <a:p>
            <a:pPr algn="ctr"/>
            <a:r>
              <a:rPr lang="zh-CN" altLang="en-US" sz="1600" b="1" dirty="0">
                <a:solidFill>
                  <a:srgbClr val="FFFFFF"/>
                </a:solidFill>
                <a:latin typeface="微软雅黑" panose="020B0503020204020204" pitchFamily="34" charset="-122"/>
                <a:ea typeface="微软雅黑" panose="020B0503020204020204" pitchFamily="34" charset="-122"/>
              </a:rPr>
              <a:t>三</a:t>
            </a:r>
            <a:endParaRPr lang="zh-CN" altLang="en-US" sz="1600" b="1" dirty="0">
              <a:solidFill>
                <a:srgbClr val="FFFFFF"/>
              </a:solidFill>
              <a:latin typeface="微软雅黑" panose="020B0503020204020204" pitchFamily="34" charset="-122"/>
              <a:ea typeface="微软雅黑" panose="020B0503020204020204" pitchFamily="34" charset="-122"/>
            </a:endParaRPr>
          </a:p>
        </p:txBody>
      </p:sp>
      <p:sp>
        <p:nvSpPr>
          <p:cNvPr id="76808" name="_s5125"/>
          <p:cNvSpPr/>
          <p:nvPr/>
        </p:nvSpPr>
        <p:spPr>
          <a:xfrm flipV="1">
            <a:off x="1830705" y="2981960"/>
            <a:ext cx="2014538" cy="881063"/>
          </a:xfrm>
          <a:custGeom>
            <a:avLst/>
            <a:gdLst>
              <a:gd name="txL" fmla="*/ 4500 w 21600"/>
              <a:gd name="txT" fmla="*/ 4500 h 21600"/>
              <a:gd name="txR" fmla="*/ 17100 w 21600"/>
              <a:gd name="txB" fmla="*/ 17100 h 21600"/>
            </a:gdLst>
            <a:ahLst/>
            <a:cxnLst>
              <a:cxn ang="0">
                <a:pos x="1764074" y="440378"/>
              </a:cxn>
              <a:cxn ang="0">
                <a:pos x="1008042" y="880755"/>
              </a:cxn>
              <a:cxn ang="0">
                <a:pos x="252011" y="440378"/>
              </a:cxn>
              <a:cxn ang="0">
                <a:pos x="1008042" y="0"/>
              </a:cxn>
            </a:cxnLst>
            <a:rect l="txL" t="txT" r="txR" b="txB"/>
            <a:pathLst>
              <a:path w="21600" h="21600">
                <a:moveTo>
                  <a:pt x="0" y="0"/>
                </a:moveTo>
                <a:lnTo>
                  <a:pt x="5400" y="21600"/>
                </a:lnTo>
                <a:lnTo>
                  <a:pt x="16200" y="21600"/>
                </a:lnTo>
                <a:lnTo>
                  <a:pt x="21600" y="0"/>
                </a:lnTo>
                <a:close/>
              </a:path>
            </a:pathLst>
          </a:custGeom>
          <a:solidFill>
            <a:srgbClr val="FF7C80"/>
          </a:solidFill>
          <a:ln w="19050" cap="flat" cmpd="sng">
            <a:solidFill>
              <a:sysClr val="grayText" lastClr="000000">
                <a:gamma/>
                <a:invGamma/>
              </a:sysClr>
            </a:solidFill>
            <a:prstDash val="solid"/>
            <a:miter/>
            <a:headEnd type="none" w="med" len="med"/>
            <a:tailEnd type="none" w="med" len="med"/>
          </a:ln>
          <a:effectLst>
            <a:outerShdw sx="102000" sy="102000" algn="ctr" rotWithShape="0">
              <a:srgbClr val="000000">
                <a:alpha val="39999"/>
              </a:srgbClr>
            </a:outerShdw>
          </a:effectLst>
        </p:spPr>
        <p:txBody>
          <a:bodyPr rot="10800000" wrap="none" lIns="0" tIns="0" rIns="0" bIns="0" anchor="ctr"/>
          <a:p>
            <a:pPr algn="ctr"/>
            <a:r>
              <a:rPr lang="zh-CN" altLang="en-US" sz="1600" b="1" dirty="0">
                <a:solidFill>
                  <a:srgbClr val="FFFFFF"/>
                </a:solidFill>
                <a:latin typeface="微软雅黑" panose="020B0503020204020204" pitchFamily="34" charset="-122"/>
                <a:ea typeface="微软雅黑" panose="020B0503020204020204" pitchFamily="34" charset="-122"/>
              </a:rPr>
              <a:t>二</a:t>
            </a:r>
            <a:endParaRPr lang="zh-CN" altLang="en-US" sz="1600" b="1">
              <a:solidFill>
                <a:srgbClr val="FFFFFF"/>
              </a:solidFill>
              <a:latin typeface="微软雅黑" panose="020B0503020204020204" pitchFamily="34" charset="-122"/>
              <a:ea typeface="微软雅黑" panose="020B0503020204020204" pitchFamily="34" charset="-122"/>
            </a:endParaRPr>
          </a:p>
        </p:txBody>
      </p:sp>
      <p:sp>
        <p:nvSpPr>
          <p:cNvPr id="76807" name="_s5124"/>
          <p:cNvSpPr/>
          <p:nvPr/>
        </p:nvSpPr>
        <p:spPr>
          <a:xfrm flipV="1">
            <a:off x="2332990" y="2103755"/>
            <a:ext cx="1008063" cy="877888"/>
          </a:xfrm>
          <a:custGeom>
            <a:avLst/>
            <a:gdLst>
              <a:gd name="txL" fmla="*/ 7200 w 21600"/>
              <a:gd name="txT" fmla="*/ 7200 h 21600"/>
              <a:gd name="txR" fmla="*/ 14400 w 21600"/>
              <a:gd name="txB" fmla="*/ 14400 h 21600"/>
            </a:gdLst>
            <a:ahLst/>
            <a:cxnLst>
              <a:cxn ang="0">
                <a:pos x="755306" y="439403"/>
              </a:cxn>
              <a:cxn ang="0">
                <a:pos x="503538" y="878806"/>
              </a:cxn>
              <a:cxn ang="0">
                <a:pos x="251769" y="439403"/>
              </a:cxn>
              <a:cxn ang="0">
                <a:pos x="503538" y="0"/>
              </a:cxn>
            </a:cxnLst>
            <a:rect l="txL" t="txT" r="txR" b="txB"/>
            <a:pathLst>
              <a:path w="21600" h="21600">
                <a:moveTo>
                  <a:pt x="0" y="0"/>
                </a:moveTo>
                <a:lnTo>
                  <a:pt x="10800" y="21600"/>
                </a:lnTo>
                <a:lnTo>
                  <a:pt x="10800" y="21600"/>
                </a:lnTo>
                <a:lnTo>
                  <a:pt x="21600" y="0"/>
                </a:lnTo>
                <a:close/>
              </a:path>
            </a:pathLst>
          </a:custGeom>
          <a:solidFill>
            <a:srgbClr val="7F7F7F"/>
          </a:solidFill>
          <a:ln w="19050" cap="flat" cmpd="sng">
            <a:solidFill>
              <a:sysClr val="grayText" lastClr="000000">
                <a:gamma/>
                <a:invGamma/>
              </a:sysClr>
            </a:solidFill>
            <a:prstDash val="solid"/>
            <a:miter/>
            <a:headEnd type="none" w="med" len="med"/>
            <a:tailEnd type="none" w="med" len="med"/>
          </a:ln>
          <a:effectLst>
            <a:outerShdw sx="102000" sy="102000" algn="ctr" rotWithShape="0">
              <a:srgbClr val="000000">
                <a:alpha val="39999"/>
              </a:srgbClr>
            </a:outerShdw>
          </a:effectLst>
        </p:spPr>
        <p:txBody>
          <a:bodyPr rot="10800000" wrap="none" lIns="0" tIns="0" rIns="0" bIns="342443"/>
          <a:p>
            <a:pPr algn="ctr"/>
            <a:endParaRPr lang="en-US" altLang="zh-CN" sz="1400" b="1">
              <a:solidFill>
                <a:srgbClr val="FFFFFF"/>
              </a:solidFill>
              <a:latin typeface="Arial" panose="020B0604020202020204" pitchFamily="34" charset="0"/>
              <a:ea typeface="华文细黑" panose="02010600040101010101" pitchFamily="2" charset="-122"/>
            </a:endParaRPr>
          </a:p>
          <a:p>
            <a:pPr algn="ctr"/>
            <a:r>
              <a:rPr lang="zh-CN" altLang="en-US" sz="1400" b="1" dirty="0">
                <a:solidFill>
                  <a:srgbClr val="FFFFFF"/>
                </a:solidFill>
                <a:latin typeface="微软雅黑" panose="020B0503020204020204" pitchFamily="34" charset="-122"/>
                <a:ea typeface="微软雅黑" panose="020B0503020204020204" pitchFamily="34" charset="-122"/>
              </a:rPr>
              <a:t>一</a:t>
            </a:r>
            <a:endParaRPr lang="zh-CN" altLang="en-US" sz="1400" b="1" dirty="0">
              <a:solidFill>
                <a:srgbClr val="FFFFFF"/>
              </a:solidFill>
              <a:latin typeface="微软雅黑" panose="020B0503020204020204" pitchFamily="34" charset="-122"/>
              <a:ea typeface="微软雅黑" panose="020B0503020204020204" pitchFamily="34" charset="-122"/>
            </a:endParaRPr>
          </a:p>
        </p:txBody>
      </p:sp>
      <p:sp>
        <p:nvSpPr>
          <p:cNvPr id="18" name="AutoShape 5"/>
          <p:cNvSpPr/>
          <p:nvPr/>
        </p:nvSpPr>
        <p:spPr>
          <a:xfrm>
            <a:off x="3845560" y="1687830"/>
            <a:ext cx="5948680" cy="863600"/>
          </a:xfrm>
          <a:prstGeom prst="roundRect">
            <a:avLst>
              <a:gd name="adj" fmla="val 0"/>
            </a:avLst>
          </a:prstGeom>
          <a:noFill/>
          <a:ln w="3175" cap="flat" cmpd="sng">
            <a:solidFill>
              <a:srgbClr val="969696"/>
            </a:solidFill>
            <a:prstDash val="solid"/>
            <a:headEnd type="none" w="med" len="med"/>
            <a:tailEnd type="none" w="med" len="med"/>
          </a:ln>
        </p:spPr>
        <p:txBody>
          <a:bodyPr anchor="ctr"/>
          <a:p>
            <a:pPr indent="0">
              <a:buClr>
                <a:srgbClr val="B2B2B2"/>
              </a:buClr>
              <a:buSzPct val="80000"/>
              <a:buFont typeface="Wingdings" panose="05000000000000000000" pitchFamily="2" charset="2"/>
              <a:buNone/>
            </a:pPr>
            <a:r>
              <a:rPr lang="zh-CN" altLang="zh-CN" dirty="0">
                <a:latin typeface="楷体" panose="02010609060101010101" pitchFamily="49" charset="-122"/>
                <a:ea typeface="楷体" panose="02010609060101010101" pitchFamily="49" charset="-122"/>
                <a:cs typeface="Times New Roman" panose="02020603050405020304" pitchFamily="18" charset="0"/>
                <a:sym typeface="+mn-ea"/>
              </a:rPr>
              <a:t>国务院颁布实施了《中医药发展战略规划纲要（</a:t>
            </a:r>
            <a:r>
              <a:rPr lang="en-US" altLang="zh-CN" dirty="0">
                <a:latin typeface="楷体" panose="02010609060101010101" pitchFamily="49" charset="-122"/>
                <a:ea typeface="楷体" panose="02010609060101010101" pitchFamily="49" charset="-122"/>
                <a:cs typeface="Times New Roman" panose="02020603050405020304" pitchFamily="18" charset="0"/>
                <a:sym typeface="+mn-ea"/>
              </a:rPr>
              <a:t>2016</a:t>
            </a:r>
            <a:r>
              <a:rPr lang="zh-CN" altLang="zh-CN" dirty="0">
                <a:latin typeface="楷体" panose="02010609060101010101" pitchFamily="49" charset="-122"/>
                <a:ea typeface="楷体" panose="02010609060101010101" pitchFamily="49" charset="-122"/>
                <a:cs typeface="Times New Roman" panose="02020603050405020304" pitchFamily="18" charset="0"/>
                <a:sym typeface="+mn-ea"/>
              </a:rPr>
              <a:t>—</a:t>
            </a:r>
            <a:r>
              <a:rPr lang="en-US" altLang="zh-CN" dirty="0">
                <a:latin typeface="楷体" panose="02010609060101010101" pitchFamily="49" charset="-122"/>
                <a:ea typeface="楷体" panose="02010609060101010101" pitchFamily="49" charset="-122"/>
                <a:cs typeface="Times New Roman" panose="02020603050405020304" pitchFamily="18" charset="0"/>
                <a:sym typeface="+mn-ea"/>
              </a:rPr>
              <a:t>2030</a:t>
            </a:r>
            <a:r>
              <a:rPr lang="zh-CN" altLang="zh-CN" dirty="0">
                <a:latin typeface="楷体" panose="02010609060101010101" pitchFamily="49" charset="-122"/>
                <a:ea typeface="楷体" panose="02010609060101010101" pitchFamily="49" charset="-122"/>
                <a:cs typeface="Times New Roman" panose="02020603050405020304" pitchFamily="18" charset="0"/>
                <a:sym typeface="+mn-ea"/>
              </a:rPr>
              <a:t>年）》</a:t>
            </a:r>
            <a:r>
              <a:rPr lang="zh-CN" altLang="zh-CN" dirty="0">
                <a:latin typeface="楷体" panose="02010609060101010101" pitchFamily="49" charset="-122"/>
                <a:ea typeface="楷体" panose="02010609060101010101" pitchFamily="49" charset="-122"/>
                <a:cs typeface="Times New Roman" panose="02020603050405020304" pitchFamily="18" charset="0"/>
                <a:sym typeface="+mn-ea"/>
              </a:rPr>
              <a:t>      （</a:t>
            </a:r>
            <a:r>
              <a:rPr lang="en-US" altLang="zh-CN" dirty="0">
                <a:latin typeface="楷体" panose="02010609060101010101" pitchFamily="49" charset="-122"/>
                <a:ea typeface="楷体" panose="02010609060101010101" pitchFamily="49" charset="-122"/>
                <a:cs typeface="Times New Roman" panose="02020603050405020304" pitchFamily="18" charset="0"/>
                <a:sym typeface="+mn-ea"/>
              </a:rPr>
              <a:t>2016</a:t>
            </a:r>
            <a:r>
              <a:rPr lang="zh-CN" altLang="en-US" dirty="0">
                <a:latin typeface="楷体" panose="02010609060101010101" pitchFamily="49" charset="-122"/>
                <a:ea typeface="楷体" panose="02010609060101010101" pitchFamily="49" charset="-122"/>
                <a:cs typeface="Times New Roman" panose="02020603050405020304" pitchFamily="18" charset="0"/>
                <a:sym typeface="+mn-ea"/>
              </a:rPr>
              <a:t>年</a:t>
            </a:r>
            <a:r>
              <a:rPr lang="en-US" altLang="zh-CN" dirty="0">
                <a:latin typeface="楷体" panose="02010609060101010101" pitchFamily="49" charset="-122"/>
                <a:ea typeface="楷体" panose="02010609060101010101" pitchFamily="49" charset="-122"/>
                <a:cs typeface="Times New Roman" panose="02020603050405020304" pitchFamily="18" charset="0"/>
                <a:sym typeface="+mn-ea"/>
              </a:rPr>
              <a:t>2</a:t>
            </a:r>
            <a:r>
              <a:rPr lang="zh-CN" altLang="en-US" dirty="0">
                <a:latin typeface="楷体" panose="02010609060101010101" pitchFamily="49" charset="-122"/>
                <a:ea typeface="楷体" panose="02010609060101010101" pitchFamily="49" charset="-122"/>
                <a:cs typeface="Times New Roman" panose="02020603050405020304" pitchFamily="18" charset="0"/>
                <a:sym typeface="+mn-ea"/>
              </a:rPr>
              <a:t>月</a:t>
            </a:r>
            <a:r>
              <a:rPr lang="en-US" altLang="zh-CN" dirty="0">
                <a:latin typeface="楷体" panose="02010609060101010101" pitchFamily="49" charset="-122"/>
                <a:ea typeface="楷体" panose="02010609060101010101" pitchFamily="49" charset="-122"/>
                <a:cs typeface="Times New Roman" panose="02020603050405020304" pitchFamily="18" charset="0"/>
                <a:sym typeface="+mn-ea"/>
              </a:rPr>
              <a:t>26</a:t>
            </a:r>
            <a:r>
              <a:rPr lang="zh-CN" altLang="en-US" dirty="0">
                <a:latin typeface="楷体" panose="02010609060101010101" pitchFamily="49" charset="-122"/>
                <a:ea typeface="楷体" panose="02010609060101010101" pitchFamily="49" charset="-122"/>
                <a:cs typeface="Times New Roman" panose="02020603050405020304" pitchFamily="18" charset="0"/>
                <a:sym typeface="+mn-ea"/>
              </a:rPr>
              <a:t>日）</a:t>
            </a:r>
            <a:endParaRPr lang="zh-CN" altLang="en-US" dirty="0">
              <a:latin typeface="楷体" panose="02010609060101010101" pitchFamily="49" charset="-122"/>
              <a:ea typeface="楷体" panose="02010609060101010101" pitchFamily="49" charset="-122"/>
              <a:cs typeface="Times New Roman" panose="02020603050405020304" pitchFamily="18" charset="0"/>
              <a:sym typeface="+mn-ea"/>
            </a:endParaRPr>
          </a:p>
          <a:p>
            <a:pPr indent="0">
              <a:buClr>
                <a:srgbClr val="B2B2B2"/>
              </a:buClr>
              <a:buSzPct val="80000"/>
              <a:buFont typeface="Wingdings" panose="05000000000000000000" pitchFamily="2" charset="2"/>
              <a:buNone/>
            </a:pPr>
            <a:r>
              <a:rPr lang="zh-CN" altLang="en-US" dirty="0">
                <a:latin typeface="楷体" panose="02010609060101010101" pitchFamily="49" charset="-122"/>
                <a:ea typeface="楷体" panose="02010609060101010101" pitchFamily="49" charset="-122"/>
                <a:cs typeface="Times New Roman" panose="02020603050405020304" pitchFamily="18" charset="0"/>
                <a:sym typeface="+mn-ea"/>
              </a:rPr>
              <a:t>      </a:t>
            </a:r>
            <a:r>
              <a:rPr lang="zh-CN" altLang="zh-CN" b="1" dirty="0">
                <a:latin typeface="楷体" panose="02010609060101010101" pitchFamily="49" charset="-122"/>
                <a:ea typeface="楷体" panose="02010609060101010101" pitchFamily="49" charset="-122"/>
                <a:sym typeface="+mn-ea"/>
              </a:rPr>
              <a:t>系统的发展中医药的新思想新论断新要求</a:t>
            </a:r>
            <a:endParaRPr lang="zh-CN" altLang="en-US" b="1" dirty="0">
              <a:latin typeface="楷体" panose="02010609060101010101" pitchFamily="49" charset="-122"/>
              <a:ea typeface="楷体" panose="02010609060101010101" pitchFamily="49" charset="-122"/>
              <a:cs typeface="Times New Roman" panose="02020603050405020304" pitchFamily="18" charset="0"/>
              <a:sym typeface="+mn-ea"/>
            </a:endParaRPr>
          </a:p>
        </p:txBody>
      </p:sp>
      <p:sp>
        <p:nvSpPr>
          <p:cNvPr id="17" name="AutoShape 4"/>
          <p:cNvSpPr/>
          <p:nvPr/>
        </p:nvSpPr>
        <p:spPr>
          <a:xfrm>
            <a:off x="4444365" y="2551430"/>
            <a:ext cx="5763260" cy="863600"/>
          </a:xfrm>
          <a:prstGeom prst="roundRect">
            <a:avLst>
              <a:gd name="adj" fmla="val 0"/>
            </a:avLst>
          </a:prstGeom>
          <a:noFill/>
          <a:ln w="3175" cap="flat" cmpd="sng">
            <a:solidFill>
              <a:srgbClr val="969696"/>
            </a:solidFill>
            <a:prstDash val="solid"/>
            <a:headEnd type="none" w="med" len="med"/>
            <a:tailEnd type="none" w="med" len="med"/>
          </a:ln>
        </p:spPr>
        <p:txBody>
          <a:bodyPr anchor="ctr"/>
          <a:p>
            <a:pPr indent="0">
              <a:buClr>
                <a:srgbClr val="B2B2B2"/>
              </a:buClr>
              <a:buSzPct val="80000"/>
              <a:buFont typeface="Wingdings" panose="05000000000000000000" pitchFamily="2" charset="2"/>
              <a:buNone/>
            </a:pPr>
            <a:r>
              <a:rPr lang="en-US" altLang="zh-CN" dirty="0">
                <a:latin typeface="楷体" panose="02010609060101010101" pitchFamily="49" charset="-122"/>
                <a:ea typeface="楷体" panose="02010609060101010101" pitchFamily="49" charset="-122"/>
                <a:sym typeface="+mn-ea"/>
              </a:rPr>
              <a:t>“</a:t>
            </a:r>
            <a:r>
              <a:rPr lang="zh-CN" altLang="zh-CN" dirty="0">
                <a:latin typeface="楷体" panose="02010609060101010101" pitchFamily="49" charset="-122"/>
                <a:ea typeface="楷体" panose="02010609060101010101" pitchFamily="49" charset="-122"/>
                <a:sym typeface="+mn-ea"/>
              </a:rPr>
              <a:t>三个作用</a:t>
            </a:r>
            <a:r>
              <a:rPr lang="en-US" altLang="zh-CN" dirty="0">
                <a:latin typeface="楷体" panose="02010609060101010101" pitchFamily="49" charset="-122"/>
                <a:ea typeface="楷体" panose="02010609060101010101" pitchFamily="49" charset="-122"/>
                <a:sym typeface="+mn-ea"/>
              </a:rPr>
              <a:t>”</a:t>
            </a:r>
            <a:r>
              <a:rPr lang="zh-CN" altLang="zh-CN" dirty="0">
                <a:solidFill>
                  <a:schemeClr val="tx1"/>
                </a:solidFill>
                <a:latin typeface="楷体" panose="02010609060101010101" pitchFamily="49" charset="-122"/>
                <a:ea typeface="楷体" panose="02010609060101010101" pitchFamily="49" charset="-122"/>
                <a:sym typeface="+mn-ea"/>
              </a:rPr>
              <a:t>（中医药在治未病中的主导作用、在治疗重大疾病中的协同作用，以及在疾病康复过程中的核心作用）</a:t>
            </a:r>
            <a:r>
              <a:rPr lang="zh-CN" altLang="en-US" dirty="0">
                <a:solidFill>
                  <a:schemeClr val="tx1"/>
                </a:solidFill>
                <a:latin typeface="Arial" panose="020B0604020202020204" pitchFamily="34" charset="0"/>
              </a:rPr>
              <a:t> </a:t>
            </a:r>
            <a:endParaRPr lang="zh-CN" altLang="en-US" dirty="0">
              <a:solidFill>
                <a:schemeClr val="tx1"/>
              </a:solidFill>
              <a:latin typeface="Arial" panose="020B0604020202020204" pitchFamily="34" charset="0"/>
            </a:endParaRPr>
          </a:p>
        </p:txBody>
      </p:sp>
      <p:sp>
        <p:nvSpPr>
          <p:cNvPr id="16" name="AutoShape 3"/>
          <p:cNvSpPr/>
          <p:nvPr/>
        </p:nvSpPr>
        <p:spPr>
          <a:xfrm>
            <a:off x="5060950" y="3415030"/>
            <a:ext cx="5527040" cy="863600"/>
          </a:xfrm>
          <a:prstGeom prst="roundRect">
            <a:avLst>
              <a:gd name="adj" fmla="val 0"/>
            </a:avLst>
          </a:prstGeom>
          <a:noFill/>
          <a:ln w="3175" cap="flat" cmpd="sng">
            <a:solidFill>
              <a:srgbClr val="969696"/>
            </a:solidFill>
            <a:prstDash val="solid"/>
            <a:headEnd type="none" w="med" len="med"/>
            <a:tailEnd type="none" w="med" len="med"/>
          </a:ln>
        </p:spPr>
        <p:txBody>
          <a:bodyPr anchor="ctr"/>
          <a:p>
            <a:pPr indent="0">
              <a:buClr>
                <a:srgbClr val="B2B2B2"/>
              </a:buClr>
              <a:buSzPct val="80000"/>
              <a:buFont typeface="Wingdings" panose="05000000000000000000" pitchFamily="2" charset="2"/>
              <a:buNone/>
            </a:pPr>
            <a:r>
              <a:rPr lang="zh-CN" altLang="zh-CN" dirty="0">
                <a:latin typeface="楷体" panose="02010609060101010101" pitchFamily="49" charset="-122"/>
                <a:ea typeface="楷体" panose="02010609060101010101" pitchFamily="49" charset="-122"/>
                <a:sym typeface="+mn-ea"/>
              </a:rPr>
              <a:t>“四个建立健全</a:t>
            </a:r>
            <a:r>
              <a:rPr lang="en-US" altLang="zh-CN" dirty="0">
                <a:latin typeface="楷体" panose="02010609060101010101" pitchFamily="49" charset="-122"/>
                <a:ea typeface="楷体" panose="02010609060101010101" pitchFamily="49" charset="-122"/>
                <a:sym typeface="+mn-ea"/>
              </a:rPr>
              <a:t>”</a:t>
            </a:r>
            <a:r>
              <a:rPr lang="zh-CN" altLang="zh-CN" dirty="0">
                <a:latin typeface="楷体" panose="02010609060101010101" pitchFamily="49" charset="-122"/>
                <a:ea typeface="楷体" panose="02010609060101010101" pitchFamily="49" charset="-122"/>
                <a:sym typeface="+mn-ea"/>
              </a:rPr>
              <a:t>（建立健全中医药法规、建立健全中医药发展的政策举措、建立健全中医药管理体系、建立健全适合中医药发展的评价体系、标准体系）</a:t>
            </a:r>
            <a:endParaRPr lang="zh-CN" altLang="en-US">
              <a:latin typeface="Arial" panose="020B0604020202020204" pitchFamily="34" charset="0"/>
            </a:endParaRPr>
          </a:p>
        </p:txBody>
      </p:sp>
      <p:sp>
        <p:nvSpPr>
          <p:cNvPr id="15" name="AutoShape 2"/>
          <p:cNvSpPr/>
          <p:nvPr/>
        </p:nvSpPr>
        <p:spPr>
          <a:xfrm>
            <a:off x="5682615" y="4278630"/>
            <a:ext cx="5443220" cy="1087755"/>
          </a:xfrm>
          <a:prstGeom prst="roundRect">
            <a:avLst>
              <a:gd name="adj" fmla="val 0"/>
            </a:avLst>
          </a:prstGeom>
          <a:noFill/>
          <a:ln w="3175" cap="flat" cmpd="sng">
            <a:solidFill>
              <a:srgbClr val="969696"/>
            </a:solidFill>
            <a:prstDash val="solid"/>
            <a:headEnd type="none" w="med" len="med"/>
            <a:tailEnd type="none" w="med" len="med"/>
          </a:ln>
        </p:spPr>
        <p:txBody>
          <a:bodyPr anchor="ctr"/>
          <a:p>
            <a:pPr marL="357505" indent="-357505">
              <a:buClr>
                <a:srgbClr val="B2B2B2"/>
              </a:buClr>
              <a:buSzPct val="80000"/>
              <a:buFont typeface="Wingdings" panose="05000000000000000000" pitchFamily="2" charset="2"/>
            </a:pPr>
            <a:r>
              <a:rPr lang="zh-CN" altLang="zh-CN" dirty="0">
                <a:latin typeface="楷体" panose="02010609060101010101" pitchFamily="49" charset="-122"/>
                <a:ea typeface="楷体" panose="02010609060101010101" pitchFamily="49" charset="-122"/>
                <a:sym typeface="+mn-ea"/>
              </a:rPr>
              <a:t>“五种资源</a:t>
            </a:r>
            <a:r>
              <a:rPr lang="en-US" altLang="zh-CN" dirty="0">
                <a:latin typeface="楷体" panose="02010609060101010101" pitchFamily="49" charset="-122"/>
                <a:ea typeface="楷体" panose="02010609060101010101" pitchFamily="49" charset="-122"/>
                <a:sym typeface="+mn-ea"/>
              </a:rPr>
              <a:t>”</a:t>
            </a:r>
            <a:r>
              <a:rPr lang="zh-CN" altLang="zh-CN" dirty="0">
                <a:latin typeface="楷体" panose="02010609060101010101" pitchFamily="49" charset="-122"/>
                <a:ea typeface="楷体" panose="02010609060101010101" pitchFamily="49" charset="-122"/>
                <a:sym typeface="+mn-ea"/>
              </a:rPr>
              <a:t>（中医药作为我国独特的卫生资源、潜力巨大的经济资源、具有原创优势的科技资源、优秀的文化资源和重要的生态资源）</a:t>
            </a:r>
            <a:endParaRPr lang="zh-CN" altLang="en-US">
              <a:solidFill>
                <a:srgbClr val="000000"/>
              </a:solidFill>
              <a:latin typeface="Verdana" panose="020B0604030504040204" pitchFamily="34" charset="0"/>
              <a:ea typeface="微软雅黑" panose="020B0503020204020204" pitchFamily="34" charset="-122"/>
            </a:endParaRPr>
          </a:p>
        </p:txBody>
      </p:sp>
      <p:sp>
        <p:nvSpPr>
          <p:cNvPr id="6" name="AutoShape 5"/>
          <p:cNvSpPr/>
          <p:nvPr/>
        </p:nvSpPr>
        <p:spPr>
          <a:xfrm>
            <a:off x="6252845" y="5366385"/>
            <a:ext cx="5143500" cy="728980"/>
          </a:xfrm>
          <a:prstGeom prst="roundRect">
            <a:avLst>
              <a:gd name="adj" fmla="val 0"/>
            </a:avLst>
          </a:prstGeom>
          <a:noFill/>
          <a:ln w="3175" cap="flat" cmpd="sng">
            <a:solidFill>
              <a:srgbClr val="969696"/>
            </a:solidFill>
            <a:prstDash val="solid"/>
            <a:headEnd type="none" w="med" len="med"/>
            <a:tailEnd type="none" w="med" len="med"/>
          </a:ln>
        </p:spPr>
        <p:txBody>
          <a:bodyPr anchor="ctr"/>
          <a:p>
            <a:pPr indent="0">
              <a:buClr>
                <a:srgbClr val="B2B2B2"/>
              </a:buClr>
              <a:buSzPct val="80000"/>
              <a:buFont typeface="Wingdings" panose="05000000000000000000" pitchFamily="2" charset="2"/>
              <a:buNone/>
            </a:pPr>
            <a:r>
              <a:rPr lang="en-US" altLang="zh-CN" dirty="0">
                <a:latin typeface="Arial" panose="020B0604020202020204" pitchFamily="34" charset="0"/>
              </a:rPr>
              <a:t> </a:t>
            </a:r>
            <a:r>
              <a:rPr lang="zh-CN" altLang="en-US" dirty="0">
                <a:latin typeface="楷体_GB2312" panose="02010609030101010101" charset="-122"/>
                <a:ea typeface="楷体_GB2312" panose="02010609030101010101" charset="-122"/>
                <a:cs typeface="楷体_GB2312" panose="02010609030101010101" charset="-122"/>
              </a:rPr>
              <a:t>中医药</a:t>
            </a:r>
            <a:r>
              <a:rPr lang="zh-CN" altLang="zh-CN" kern="100" dirty="0">
                <a:latin typeface="楷体" panose="02010609060101010101" pitchFamily="49" charset="-122"/>
                <a:ea typeface="楷体" panose="02010609060101010101" pitchFamily="49" charset="-122"/>
                <a:cs typeface="Times New Roman" panose="02020603050405020304" pitchFamily="18" charset="0"/>
                <a:sym typeface="+mn-ea"/>
              </a:rPr>
              <a:t>医疗、保健、教育、科研、产业、文化</a:t>
            </a:r>
            <a:r>
              <a:rPr lang="en-US" altLang="zh-CN" dirty="0">
                <a:latin typeface="楷体_GB2312" panose="02010609030101010101" charset="-122"/>
                <a:ea typeface="楷体_GB2312" panose="02010609030101010101" charset="-122"/>
                <a:cs typeface="楷体_GB2312" panose="02010609030101010101" charset="-122"/>
              </a:rPr>
              <a:t>“</a:t>
            </a:r>
            <a:r>
              <a:rPr lang="zh-CN" altLang="en-US" dirty="0">
                <a:latin typeface="楷体_GB2312" panose="02010609030101010101" charset="-122"/>
                <a:ea typeface="楷体_GB2312" panose="02010609030101010101" charset="-122"/>
                <a:cs typeface="楷体_GB2312" panose="02010609030101010101" charset="-122"/>
              </a:rPr>
              <a:t>六</a:t>
            </a:r>
            <a:r>
              <a:rPr lang="zh-CN" altLang="en-US" dirty="0">
                <a:latin typeface="楷体_GB2312" panose="02010609030101010101" charset="-122"/>
                <a:ea typeface="楷体_GB2312" panose="02010609030101010101" charset="-122"/>
                <a:cs typeface="楷体_GB2312" panose="02010609030101010101" charset="-122"/>
              </a:rPr>
              <a:t>位一体</a:t>
            </a:r>
            <a:r>
              <a:rPr lang="en-US" altLang="zh-CN" dirty="0">
                <a:latin typeface="楷体_GB2312" panose="02010609030101010101" charset="-122"/>
                <a:ea typeface="楷体_GB2312" panose="02010609030101010101" charset="-122"/>
                <a:cs typeface="楷体_GB2312" panose="02010609030101010101" charset="-122"/>
              </a:rPr>
              <a:t>”</a:t>
            </a:r>
            <a:r>
              <a:rPr lang="zh-CN" altLang="en-US" dirty="0">
                <a:latin typeface="楷体_GB2312" panose="02010609030101010101" charset="-122"/>
                <a:ea typeface="楷体_GB2312" panose="02010609030101010101" charset="-122"/>
                <a:cs typeface="楷体_GB2312" panose="02010609030101010101" charset="-122"/>
              </a:rPr>
              <a:t>发展 </a:t>
            </a:r>
            <a:endParaRPr lang="zh-CN" altLang="en-US" dirty="0">
              <a:latin typeface="楷体_GB2312" panose="02010609030101010101" charset="-122"/>
              <a:ea typeface="楷体_GB2312" panose="02010609030101010101" charset="-122"/>
              <a:cs typeface="楷体_GB2312" panose="02010609030101010101" charset="-122"/>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6810"/>
                                        </p:tgtEl>
                                        <p:attrNameLst>
                                          <p:attrName>style.visibility</p:attrName>
                                        </p:attrNameLst>
                                      </p:cBhvr>
                                      <p:to>
                                        <p:strVal val="visible"/>
                                      </p:to>
                                    </p:set>
                                    <p:animEffect transition="in" filter="fade">
                                      <p:cBhvr>
                                        <p:cTn id="7" dur="500"/>
                                        <p:tgtEl>
                                          <p:spTgt spid="76810"/>
                                        </p:tgtEl>
                                      </p:cBhvr>
                                    </p:animEffect>
                                    <p:anim calcmode="lin" valueType="num">
                                      <p:cBhvr>
                                        <p:cTn id="8" dur="500" fill="hold"/>
                                        <p:tgtEl>
                                          <p:spTgt spid="76810"/>
                                        </p:tgtEl>
                                        <p:attrNameLst>
                                          <p:attrName>ppt_x</p:attrName>
                                        </p:attrNameLst>
                                      </p:cBhvr>
                                      <p:tavLst>
                                        <p:tav tm="0">
                                          <p:val>
                                            <p:strVal val="#ppt_x"/>
                                          </p:val>
                                        </p:tav>
                                        <p:tav tm="100000">
                                          <p:val>
                                            <p:strVal val="#ppt_x"/>
                                          </p:val>
                                        </p:tav>
                                      </p:tavLst>
                                    </p:anim>
                                    <p:anim calcmode="lin" valueType="num">
                                      <p:cBhvr>
                                        <p:cTn id="9" dur="500" fill="hold"/>
                                        <p:tgtEl>
                                          <p:spTgt spid="7681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76809"/>
                                        </p:tgtEl>
                                        <p:attrNameLst>
                                          <p:attrName>style.visibility</p:attrName>
                                        </p:attrNameLst>
                                      </p:cBhvr>
                                      <p:to>
                                        <p:strVal val="visible"/>
                                      </p:to>
                                    </p:set>
                                    <p:animEffect transition="in" filter="fade">
                                      <p:cBhvr>
                                        <p:cTn id="13" dur="500"/>
                                        <p:tgtEl>
                                          <p:spTgt spid="76809"/>
                                        </p:tgtEl>
                                      </p:cBhvr>
                                    </p:animEffect>
                                    <p:anim calcmode="lin" valueType="num">
                                      <p:cBhvr>
                                        <p:cTn id="14" dur="500" fill="hold"/>
                                        <p:tgtEl>
                                          <p:spTgt spid="76809"/>
                                        </p:tgtEl>
                                        <p:attrNameLst>
                                          <p:attrName>ppt_x</p:attrName>
                                        </p:attrNameLst>
                                      </p:cBhvr>
                                      <p:tavLst>
                                        <p:tav tm="0">
                                          <p:val>
                                            <p:strVal val="#ppt_x"/>
                                          </p:val>
                                        </p:tav>
                                        <p:tav tm="100000">
                                          <p:val>
                                            <p:strVal val="#ppt_x"/>
                                          </p:val>
                                        </p:tav>
                                      </p:tavLst>
                                    </p:anim>
                                    <p:anim calcmode="lin" valueType="num">
                                      <p:cBhvr>
                                        <p:cTn id="15" dur="500" fill="hold"/>
                                        <p:tgtEl>
                                          <p:spTgt spid="7680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76808"/>
                                        </p:tgtEl>
                                        <p:attrNameLst>
                                          <p:attrName>style.visibility</p:attrName>
                                        </p:attrNameLst>
                                      </p:cBhvr>
                                      <p:to>
                                        <p:strVal val="visible"/>
                                      </p:to>
                                    </p:set>
                                    <p:animEffect transition="in" filter="fade">
                                      <p:cBhvr>
                                        <p:cTn id="19" dur="500"/>
                                        <p:tgtEl>
                                          <p:spTgt spid="76808"/>
                                        </p:tgtEl>
                                      </p:cBhvr>
                                    </p:animEffect>
                                    <p:anim calcmode="lin" valueType="num">
                                      <p:cBhvr>
                                        <p:cTn id="20" dur="500" fill="hold"/>
                                        <p:tgtEl>
                                          <p:spTgt spid="76808"/>
                                        </p:tgtEl>
                                        <p:attrNameLst>
                                          <p:attrName>ppt_x</p:attrName>
                                        </p:attrNameLst>
                                      </p:cBhvr>
                                      <p:tavLst>
                                        <p:tav tm="0">
                                          <p:val>
                                            <p:strVal val="#ppt_x"/>
                                          </p:val>
                                        </p:tav>
                                        <p:tav tm="100000">
                                          <p:val>
                                            <p:strVal val="#ppt_x"/>
                                          </p:val>
                                        </p:tav>
                                      </p:tavLst>
                                    </p:anim>
                                    <p:anim calcmode="lin" valueType="num">
                                      <p:cBhvr>
                                        <p:cTn id="21" dur="500" fill="hold"/>
                                        <p:tgtEl>
                                          <p:spTgt spid="76808"/>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76807"/>
                                        </p:tgtEl>
                                        <p:attrNameLst>
                                          <p:attrName>style.visibility</p:attrName>
                                        </p:attrNameLst>
                                      </p:cBhvr>
                                      <p:to>
                                        <p:strVal val="visible"/>
                                      </p:to>
                                    </p:set>
                                    <p:animEffect transition="in" filter="fade">
                                      <p:cBhvr>
                                        <p:cTn id="25" dur="1000"/>
                                        <p:tgtEl>
                                          <p:spTgt spid="76807"/>
                                        </p:tgtEl>
                                      </p:cBhvr>
                                    </p:animEffect>
                                    <p:anim calcmode="lin" valueType="num">
                                      <p:cBhvr>
                                        <p:cTn id="26" dur="1000" fill="hold"/>
                                        <p:tgtEl>
                                          <p:spTgt spid="76807"/>
                                        </p:tgtEl>
                                        <p:attrNameLst>
                                          <p:attrName>ppt_x</p:attrName>
                                        </p:attrNameLst>
                                      </p:cBhvr>
                                      <p:tavLst>
                                        <p:tav tm="0">
                                          <p:val>
                                            <p:strVal val="#ppt_x"/>
                                          </p:val>
                                        </p:tav>
                                        <p:tav tm="100000">
                                          <p:val>
                                            <p:strVal val="#ppt_x"/>
                                          </p:val>
                                        </p:tav>
                                      </p:tavLst>
                                    </p:anim>
                                    <p:anim calcmode="lin" valueType="num">
                                      <p:cBhvr>
                                        <p:cTn id="27" dur="1000" fill="hold"/>
                                        <p:tgtEl>
                                          <p:spTgt spid="76807"/>
                                        </p:tgtEl>
                                        <p:attrNameLst>
                                          <p:attrName>ppt_y</p:attrName>
                                        </p:attrNameLst>
                                      </p:cBhvr>
                                      <p:tavLst>
                                        <p:tav tm="0">
                                          <p:val>
                                            <p:strVal val="#ppt_y+.1"/>
                                          </p:val>
                                        </p:tav>
                                        <p:tav tm="100000">
                                          <p:val>
                                            <p:strVal val="#ppt_y"/>
                                          </p:val>
                                        </p:tav>
                                      </p:tavLst>
                                    </p:anim>
                                  </p:childTnLst>
                                </p:cTn>
                              </p:par>
                              <p:par>
                                <p:cTn id="28" presetID="22" presetClass="entr" presetSubtype="8"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par>
                          <p:cTn id="37" fill="hold">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10" grpId="0" bldLvl="0" animBg="1"/>
      <p:bldP spid="76809" grpId="0" bldLvl="0" animBg="1"/>
      <p:bldP spid="76808" grpId="0" bldLvl="0" animBg="1"/>
      <p:bldP spid="76807" grpId="0" bldLvl="0" animBg="1"/>
      <p:bldP spid="18" grpId="0" bldLvl="0" animBg="1"/>
      <p:bldP spid="17" grpId="0" bldLvl="0" animBg="1"/>
      <p:bldP spid="16" grpId="0" bldLvl="0" animBg="1"/>
      <p:bldP spid="15" grpId="0" bldLvl="0" animBg="1"/>
      <p:bldP spid="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133985" y="-635"/>
            <a:ext cx="12086590" cy="6858635"/>
          </a:xfrm>
          <a:prstGeom prst="rect">
            <a:avLst/>
          </a:prstGeom>
        </p:spPr>
      </p:pic>
      <p:pic>
        <p:nvPicPr>
          <p:cNvPr id="14" name="图片 6" descr="屏幕剪辑"/>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055" y="1118235"/>
            <a:ext cx="11586845" cy="526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3"/>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105410" y="-635"/>
            <a:ext cx="12086590" cy="6858635"/>
          </a:xfrm>
          <a:prstGeom prst="rect">
            <a:avLst/>
          </a:prstGeom>
        </p:spPr>
      </p:pic>
      <p:grpSp>
        <p:nvGrpSpPr>
          <p:cNvPr id="25610" name="组合 9"/>
          <p:cNvGrpSpPr/>
          <p:nvPr/>
        </p:nvGrpSpPr>
        <p:grpSpPr>
          <a:xfrm rot="420000">
            <a:off x="2626043" y="1551940"/>
            <a:ext cx="7423150" cy="3381375"/>
            <a:chOff x="0" y="0"/>
            <a:chExt cx="7263755" cy="3232136"/>
          </a:xfrm>
        </p:grpSpPr>
        <p:cxnSp>
          <p:nvCxnSpPr>
            <p:cNvPr id="26635" name="曲线连接符 11"/>
            <p:cNvCxnSpPr/>
            <p:nvPr/>
          </p:nvCxnSpPr>
          <p:spPr>
            <a:xfrm>
              <a:off x="0" y="0"/>
              <a:ext cx="1512168" cy="1308842"/>
            </a:xfrm>
            <a:prstGeom prst="curvedConnector3">
              <a:avLst>
                <a:gd name="adj1" fmla="val 50000"/>
              </a:avLst>
            </a:prstGeom>
            <a:ln w="28575" cap="flat" cmpd="sng">
              <a:solidFill>
                <a:srgbClr val="C00000"/>
              </a:solidFill>
              <a:prstDash val="solid"/>
              <a:round/>
              <a:headEnd type="none" w="med" len="med"/>
              <a:tailEnd type="none" w="med" len="med"/>
            </a:ln>
          </p:spPr>
        </p:cxnSp>
        <p:cxnSp>
          <p:nvCxnSpPr>
            <p:cNvPr id="26636" name="曲线连接符 12"/>
            <p:cNvCxnSpPr/>
            <p:nvPr/>
          </p:nvCxnSpPr>
          <p:spPr>
            <a:xfrm>
              <a:off x="1512168" y="1308842"/>
              <a:ext cx="2448272" cy="952594"/>
            </a:xfrm>
            <a:prstGeom prst="curvedConnector3">
              <a:avLst>
                <a:gd name="adj1" fmla="val 50000"/>
              </a:avLst>
            </a:prstGeom>
            <a:ln w="28575" cap="flat" cmpd="sng">
              <a:solidFill>
                <a:srgbClr val="C00000"/>
              </a:solidFill>
              <a:prstDash val="solid"/>
              <a:round/>
              <a:headEnd type="none" w="med" len="med"/>
              <a:tailEnd type="none" w="med" len="med"/>
            </a:ln>
          </p:spPr>
        </p:cxnSp>
        <p:cxnSp>
          <p:nvCxnSpPr>
            <p:cNvPr id="26637" name="曲线连接符 14"/>
            <p:cNvCxnSpPr/>
            <p:nvPr/>
          </p:nvCxnSpPr>
          <p:spPr>
            <a:xfrm>
              <a:off x="3935760" y="2270489"/>
              <a:ext cx="2448272" cy="952594"/>
            </a:xfrm>
            <a:prstGeom prst="curvedConnector3">
              <a:avLst>
                <a:gd name="adj1" fmla="val 50000"/>
              </a:avLst>
            </a:prstGeom>
            <a:ln w="28575" cap="flat" cmpd="sng">
              <a:solidFill>
                <a:srgbClr val="C00000"/>
              </a:solidFill>
              <a:prstDash val="solid"/>
              <a:round/>
              <a:headEnd type="none" w="med" len="med"/>
              <a:tailEnd type="none" w="med" len="med"/>
            </a:ln>
          </p:spPr>
        </p:cxnSp>
        <p:cxnSp>
          <p:nvCxnSpPr>
            <p:cNvPr id="26638" name="曲线连接符 15"/>
            <p:cNvCxnSpPr/>
            <p:nvPr/>
          </p:nvCxnSpPr>
          <p:spPr>
            <a:xfrm flipV="1">
              <a:off x="6374979" y="2936783"/>
              <a:ext cx="888776" cy="295353"/>
            </a:xfrm>
            <a:prstGeom prst="curvedConnector3">
              <a:avLst>
                <a:gd name="adj1" fmla="val 50000"/>
              </a:avLst>
            </a:prstGeom>
            <a:ln w="28575" cap="flat" cmpd="sng">
              <a:solidFill>
                <a:srgbClr val="C00000"/>
              </a:solidFill>
              <a:prstDash val="solid"/>
              <a:round/>
              <a:headEnd type="none" w="med" len="med"/>
              <a:tailEnd type="none" w="med" len="med"/>
            </a:ln>
          </p:spPr>
        </p:cxnSp>
      </p:grpSp>
      <p:pic>
        <p:nvPicPr>
          <p:cNvPr id="25608" name="图片 7"/>
          <p:cNvPicPr>
            <a:picLocks noChangeAspect="1"/>
          </p:cNvPicPr>
          <p:nvPr/>
        </p:nvPicPr>
        <p:blipFill>
          <a:blip r:embed="rId2"/>
          <a:stretch>
            <a:fillRect/>
          </a:stretch>
        </p:blipFill>
        <p:spPr>
          <a:xfrm>
            <a:off x="9311958" y="3556318"/>
            <a:ext cx="2879725" cy="3576637"/>
          </a:xfrm>
          <a:prstGeom prst="rect">
            <a:avLst/>
          </a:prstGeom>
          <a:noFill/>
          <a:ln w="9525">
            <a:noFill/>
          </a:ln>
        </p:spPr>
      </p:pic>
      <p:sp>
        <p:nvSpPr>
          <p:cNvPr id="26646" name="文本框 4"/>
          <p:cNvSpPr txBox="1"/>
          <p:nvPr/>
        </p:nvSpPr>
        <p:spPr>
          <a:xfrm>
            <a:off x="-111760" y="1662430"/>
            <a:ext cx="4368800" cy="829945"/>
          </a:xfrm>
          <a:prstGeom prst="rect">
            <a:avLst/>
          </a:prstGeom>
          <a:noFill/>
          <a:ln w="9525">
            <a:noFill/>
          </a:ln>
        </p:spPr>
        <p:txBody>
          <a:bodyPr wrap="square" anchor="t">
            <a:spAutoFit/>
          </a:bodyPr>
          <a:p>
            <a:pPr eaLnBrk="0" hangingPunct="0"/>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《中华人民共和国中医药法》</a:t>
            </a:r>
            <a:endParaRPr lang="zh-CN" altLang="en-US" sz="2400" b="1">
              <a:solidFill>
                <a:srgbClr val="581B1B"/>
              </a:solidFill>
              <a:uFillTx/>
              <a:latin typeface="黑体" panose="02010609060101010101" charset="-122"/>
              <a:ea typeface="黑体" panose="02010609060101010101" charset="-122"/>
              <a:cs typeface="楷体_GB2312" panose="02010609030101010101" charset="-122"/>
              <a:sym typeface="+mn-ea"/>
            </a:endParaRPr>
          </a:p>
          <a:p>
            <a:pPr eaLnBrk="0" hangingPunct="0"/>
            <a:r>
              <a:rPr lang="en-US" altLang="zh-CN" sz="2400">
                <a:solidFill>
                  <a:srgbClr val="FF0000"/>
                </a:solidFill>
                <a:latin typeface="微软雅黑" panose="020B0503020204020204" pitchFamily="34" charset="-122"/>
                <a:ea typeface="微软雅黑" panose="020B0503020204020204" pitchFamily="34" charset="-122"/>
              </a:rPr>
              <a:t>      </a:t>
            </a:r>
            <a:r>
              <a:rPr lang="zh-CN" altLang="en-US" sz="2400">
                <a:solidFill>
                  <a:srgbClr val="FF0000"/>
                </a:solidFill>
                <a:latin typeface="微软雅黑" panose="020B0503020204020204" pitchFamily="34" charset="-122"/>
                <a:ea typeface="宋体" panose="02010600030101010101" pitchFamily="2" charset="-122"/>
              </a:rPr>
              <a:t>（</a:t>
            </a:r>
            <a:r>
              <a:rPr lang="en-US" altLang="zh-CN" sz="2400">
                <a:solidFill>
                  <a:srgbClr val="FF0000"/>
                </a:solidFill>
                <a:latin typeface="微软雅黑" panose="020B0503020204020204" pitchFamily="34" charset="-122"/>
                <a:ea typeface="微软雅黑" panose="020B0503020204020204" pitchFamily="34" charset="-122"/>
              </a:rPr>
              <a:t>2017</a:t>
            </a:r>
            <a:r>
              <a:rPr lang="zh-CN" altLang="zh-CN" sz="2400">
                <a:solidFill>
                  <a:srgbClr val="FF0000"/>
                </a:solidFill>
                <a:latin typeface="微软雅黑" panose="020B0503020204020204" pitchFamily="34" charset="-122"/>
                <a:ea typeface="宋体" panose="02010600030101010101" pitchFamily="2" charset="-122"/>
              </a:rPr>
              <a:t>年</a:t>
            </a:r>
            <a:r>
              <a:rPr lang="en-US" altLang="zh-CN" sz="2400">
                <a:solidFill>
                  <a:srgbClr val="FF0000"/>
                </a:solidFill>
                <a:latin typeface="微软雅黑" panose="020B0503020204020204" pitchFamily="34" charset="-122"/>
                <a:ea typeface="宋体" panose="02010600030101010101" pitchFamily="2" charset="-122"/>
              </a:rPr>
              <a:t>7</a:t>
            </a:r>
            <a:r>
              <a:rPr lang="zh-CN" altLang="en-US" sz="2400">
                <a:solidFill>
                  <a:srgbClr val="FF0000"/>
                </a:solidFill>
                <a:latin typeface="微软雅黑" panose="020B0503020204020204" pitchFamily="34" charset="-122"/>
                <a:ea typeface="宋体" panose="02010600030101010101" pitchFamily="2" charset="-122"/>
              </a:rPr>
              <a:t>月</a:t>
            </a:r>
            <a:r>
              <a:rPr lang="en-US" altLang="zh-CN" sz="2400">
                <a:solidFill>
                  <a:srgbClr val="FF0000"/>
                </a:solidFill>
                <a:latin typeface="微软雅黑" panose="020B0503020204020204" pitchFamily="34" charset="-122"/>
                <a:ea typeface="宋体" panose="02010600030101010101" pitchFamily="2" charset="-122"/>
              </a:rPr>
              <a:t>1</a:t>
            </a:r>
            <a:r>
              <a:rPr lang="zh-CN" altLang="en-US" sz="2400">
                <a:solidFill>
                  <a:srgbClr val="FF0000"/>
                </a:solidFill>
                <a:latin typeface="微软雅黑" panose="020B0503020204020204" pitchFamily="34" charset="-122"/>
                <a:ea typeface="宋体" panose="02010600030101010101" pitchFamily="2" charset="-122"/>
              </a:rPr>
              <a:t>日）</a:t>
            </a:r>
            <a:endParaRPr lang="zh-CN" altLang="en-US" sz="2400">
              <a:solidFill>
                <a:srgbClr val="FF0000"/>
              </a:solidFill>
              <a:latin typeface="微软雅黑" panose="020B0503020204020204" pitchFamily="34" charset="-122"/>
              <a:ea typeface="宋体" panose="02010600030101010101" pitchFamily="2" charset="-122"/>
            </a:endParaRPr>
          </a:p>
        </p:txBody>
      </p:sp>
      <p:sp>
        <p:nvSpPr>
          <p:cNvPr id="2" name="文本框 4"/>
          <p:cNvSpPr txBox="1"/>
          <p:nvPr/>
        </p:nvSpPr>
        <p:spPr>
          <a:xfrm>
            <a:off x="4597400" y="1952625"/>
            <a:ext cx="7593965" cy="829945"/>
          </a:xfrm>
          <a:prstGeom prst="rect">
            <a:avLst/>
          </a:prstGeom>
          <a:noFill/>
          <a:ln w="9525">
            <a:noFill/>
          </a:ln>
        </p:spPr>
        <p:txBody>
          <a:bodyPr wrap="square" anchor="t">
            <a:spAutoFit/>
          </a:bodyPr>
          <a:p>
            <a:pPr algn="l"/>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《中共中央国务院关于促进中医药传承创新发展的意见》    </a:t>
            </a:r>
            <a:endPar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endParaRPr>
          </a:p>
          <a:p>
            <a:pPr algn="l"/>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              （</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2019</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年</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10</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月</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20</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日）</a:t>
            </a:r>
            <a:endParaRPr lang="zh-CN" altLang="en-US" sz="2400">
              <a:solidFill>
                <a:srgbClr val="FF0000"/>
              </a:solidFill>
              <a:latin typeface="微软雅黑" panose="020B0503020204020204" pitchFamily="34" charset="-122"/>
              <a:ea typeface="宋体" panose="02010600030101010101" pitchFamily="2" charset="-122"/>
            </a:endParaRPr>
          </a:p>
        </p:txBody>
      </p:sp>
      <p:sp>
        <p:nvSpPr>
          <p:cNvPr id="3" name="文本框 4"/>
          <p:cNvSpPr txBox="1"/>
          <p:nvPr/>
        </p:nvSpPr>
        <p:spPr>
          <a:xfrm>
            <a:off x="776605" y="3013710"/>
            <a:ext cx="4425950" cy="829945"/>
          </a:xfrm>
          <a:prstGeom prst="rect">
            <a:avLst/>
          </a:prstGeom>
          <a:noFill/>
          <a:ln w="9525">
            <a:noFill/>
          </a:ln>
        </p:spPr>
        <p:txBody>
          <a:bodyPr wrap="square" anchor="t">
            <a:spAutoFit/>
          </a:bodyPr>
          <a:p>
            <a:pPr eaLnBrk="0" hangingPunct="0"/>
            <a:r>
              <a:rPr lang="en-US" altLang="zh-CN" sz="2000">
                <a:solidFill>
                  <a:srgbClr val="581B1B"/>
                </a:solidFill>
                <a:uFillTx/>
                <a:latin typeface="楷体_GB2312" panose="02010609030101010101" charset="-122"/>
                <a:ea typeface="楷体_GB2312" panose="02010609030101010101" charset="-122"/>
                <a:cs typeface="楷体_GB2312" panose="02010609030101010101" charset="-122"/>
                <a:sym typeface="+mn-ea"/>
              </a:rPr>
              <a:t>   </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 </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《四川省中医药条例》</a:t>
            </a:r>
            <a:endPar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endParaRPr>
          </a:p>
          <a:p>
            <a:pPr eaLnBrk="0" hangingPunct="0"/>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      （</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2019</a:t>
            </a:r>
            <a:r>
              <a:rPr lang="zh-CN"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年</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12</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月</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1</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日）</a:t>
            </a:r>
            <a:endParaRPr lang="zh-CN" altLang="en-US" sz="2400">
              <a:solidFill>
                <a:srgbClr val="FF0000"/>
              </a:solidFill>
              <a:latin typeface="微软雅黑" panose="020B0503020204020204" pitchFamily="34" charset="-122"/>
              <a:ea typeface="宋体" panose="02010600030101010101" pitchFamily="2" charset="-122"/>
            </a:endParaRPr>
          </a:p>
        </p:txBody>
      </p:sp>
      <p:sp>
        <p:nvSpPr>
          <p:cNvPr id="5" name="文本框 4"/>
          <p:cNvSpPr txBox="1"/>
          <p:nvPr/>
        </p:nvSpPr>
        <p:spPr>
          <a:xfrm>
            <a:off x="6709410" y="3075940"/>
            <a:ext cx="5482590" cy="1198880"/>
          </a:xfrm>
          <a:prstGeom prst="rect">
            <a:avLst/>
          </a:prstGeom>
          <a:noFill/>
          <a:ln w="9525">
            <a:noFill/>
          </a:ln>
        </p:spPr>
        <p:txBody>
          <a:bodyPr wrap="square" anchor="t">
            <a:spAutoFit/>
          </a:bodyPr>
          <a:p>
            <a:pPr algn="l"/>
            <a:r>
              <a:rPr lang="en-US" altLang="zh-CN" sz="2000">
                <a:solidFill>
                  <a:srgbClr val="581B1B"/>
                </a:solidFill>
                <a:uFillTx/>
                <a:latin typeface="楷体_GB2312" panose="02010609030101010101" charset="-122"/>
                <a:ea typeface="楷体_GB2312" panose="02010609030101010101" charset="-122"/>
                <a:cs typeface="楷体_GB2312" panose="02010609030101010101" charset="-122"/>
                <a:sym typeface="+mn-ea"/>
              </a:rPr>
              <a:t> </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《四川省人民政府办公厅印发了关于四川省中医药强省建设行动方案（2021-2025）的通知（</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2021</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年</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1</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月</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11</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日）</a:t>
            </a:r>
            <a:endParaRPr lang="zh-CN" altLang="en-US" sz="2400">
              <a:solidFill>
                <a:srgbClr val="FF0000"/>
              </a:solidFill>
              <a:latin typeface="微软雅黑" panose="020B0503020204020204" pitchFamily="34" charset="-122"/>
              <a:ea typeface="宋体" panose="02010600030101010101" pitchFamily="2" charset="-122"/>
            </a:endParaRPr>
          </a:p>
        </p:txBody>
      </p:sp>
      <p:sp>
        <p:nvSpPr>
          <p:cNvPr id="6" name="文本框 4"/>
          <p:cNvSpPr txBox="1"/>
          <p:nvPr/>
        </p:nvSpPr>
        <p:spPr>
          <a:xfrm>
            <a:off x="1644015" y="4564380"/>
            <a:ext cx="5959475" cy="1198880"/>
          </a:xfrm>
          <a:prstGeom prst="rect">
            <a:avLst/>
          </a:prstGeom>
          <a:noFill/>
          <a:ln w="9525">
            <a:noFill/>
          </a:ln>
        </p:spPr>
        <p:txBody>
          <a:bodyPr wrap="square" anchor="t">
            <a:spAutoFit/>
          </a:bodyPr>
          <a:p>
            <a:pPr eaLnBrk="0" hangingPunct="0"/>
            <a:r>
              <a:rPr lang="en-US" altLang="zh-CN" sz="2000">
                <a:solidFill>
                  <a:srgbClr val="581B1B"/>
                </a:solidFill>
                <a:uFillTx/>
                <a:latin typeface="楷体_GB2312" panose="02010609030101010101" charset="-122"/>
                <a:ea typeface="楷体_GB2312" panose="02010609030101010101" charset="-122"/>
                <a:cs typeface="楷体_GB2312" panose="02010609030101010101" charset="-122"/>
                <a:sym typeface="+mn-ea"/>
              </a:rPr>
              <a:t>   </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《泸州市委、市政府印发了关于实施促进中医药传承创新发展六大行动的意见》（</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2021</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年</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1</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月</a:t>
            </a:r>
            <a:r>
              <a:rPr lang="en-US" altLang="zh-CN" sz="2400">
                <a:solidFill>
                  <a:srgbClr val="581B1B"/>
                </a:solidFill>
                <a:uFillTx/>
                <a:latin typeface="楷体_GB2312" panose="02010609030101010101" charset="-122"/>
                <a:ea typeface="楷体_GB2312" panose="02010609030101010101" charset="-122"/>
                <a:cs typeface="楷体_GB2312" panose="02010609030101010101" charset="-122"/>
                <a:sym typeface="+mn-ea"/>
              </a:rPr>
              <a:t>11</a:t>
            </a:r>
            <a:r>
              <a:rPr lang="zh-CN" altLang="en-US" sz="2400">
                <a:solidFill>
                  <a:srgbClr val="581B1B"/>
                </a:solidFill>
                <a:uFillTx/>
                <a:latin typeface="楷体_GB2312" panose="02010609030101010101" charset="-122"/>
                <a:ea typeface="楷体_GB2312" panose="02010609030101010101" charset="-122"/>
                <a:cs typeface="楷体_GB2312" panose="02010609030101010101" charset="-122"/>
                <a:sym typeface="+mn-ea"/>
              </a:rPr>
              <a:t>日）</a:t>
            </a:r>
            <a:endParaRPr lang="zh-CN" altLang="en-US" sz="2400">
              <a:solidFill>
                <a:srgbClr val="FF0000"/>
              </a:solidFill>
              <a:latin typeface="微软雅黑" panose="020B0503020204020204" pitchFamily="34" charset="-122"/>
              <a:ea typeface="宋体" panose="02010600030101010101" pitchFamily="2" charset="-122"/>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5610"/>
                                        </p:tgtEl>
                                        <p:attrNameLst>
                                          <p:attrName>style.visibility</p:attrName>
                                        </p:attrNameLst>
                                      </p:cBhvr>
                                      <p:to>
                                        <p:strVal val="visible"/>
                                      </p:to>
                                    </p:set>
                                    <p:animEffect transition="in" filter="wipe(up)">
                                      <p:cBhvr>
                                        <p:cTn id="7" dur="1000"/>
                                        <p:tgtEl>
                                          <p:spTgt spid="25610"/>
                                        </p:tgtEl>
                                      </p:cBhvr>
                                    </p:animEffect>
                                  </p:childTnLst>
                                </p:cTn>
                              </p:par>
                              <p:par>
                                <p:cTn id="8" presetID="2" presetClass="entr" presetSubtype="2" fill="hold" nodeType="withEffect">
                                  <p:stCondLst>
                                    <p:cond delay="0"/>
                                  </p:stCondLst>
                                  <p:childTnLst>
                                    <p:set>
                                      <p:cBhvr>
                                        <p:cTn id="9" dur="1" fill="hold">
                                          <p:stCondLst>
                                            <p:cond delay="0"/>
                                          </p:stCondLst>
                                        </p:cTn>
                                        <p:tgtEl>
                                          <p:spTgt spid="25608"/>
                                        </p:tgtEl>
                                        <p:attrNameLst>
                                          <p:attrName>style.visibility</p:attrName>
                                        </p:attrNameLst>
                                      </p:cBhvr>
                                      <p:to>
                                        <p:strVal val="visible"/>
                                      </p:to>
                                    </p:set>
                                    <p:anim calcmode="lin" valueType="num">
                                      <p:cBhvr>
                                        <p:cTn id="10" dur="1000" fill="hold"/>
                                        <p:tgtEl>
                                          <p:spTgt spid="25608"/>
                                        </p:tgtEl>
                                        <p:attrNameLst>
                                          <p:attrName>ppt_x</p:attrName>
                                        </p:attrNameLst>
                                      </p:cBhvr>
                                      <p:tavLst>
                                        <p:tav tm="0">
                                          <p:val>
                                            <p:strVal val="1+#ppt_w/2"/>
                                          </p:val>
                                        </p:tav>
                                        <p:tav tm="100000">
                                          <p:val>
                                            <p:strVal val="#ppt_x"/>
                                          </p:val>
                                        </p:tav>
                                      </p:tavLst>
                                    </p:anim>
                                    <p:anim calcmode="lin" valueType="num">
                                      <p:cBhvr>
                                        <p:cTn id="11" dur="1000" fill="hold"/>
                                        <p:tgtEl>
                                          <p:spTgt spid="256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9987"/>
          <p:cNvPicPr>
            <a:picLocks noChangeAspect="1"/>
          </p:cNvPicPr>
          <p:nvPr/>
        </p:nvPicPr>
        <p:blipFill>
          <a:blip r:embed="rId1"/>
          <a:stretch>
            <a:fillRect/>
          </a:stretch>
        </p:blipFill>
        <p:spPr>
          <a:xfrm>
            <a:off x="-13970" y="-635"/>
            <a:ext cx="12220575" cy="6858635"/>
          </a:xfrm>
          <a:prstGeom prst="rect">
            <a:avLst/>
          </a:prstGeom>
          <a:gradFill rotWithShape="1">
            <a:gsLst>
              <a:gs pos="0">
                <a:srgbClr val="FF6600"/>
              </a:gs>
              <a:gs pos="100000">
                <a:srgbClr val="FFFFFF">
                  <a:alpha val="0"/>
                </a:srgbClr>
              </a:gs>
            </a:gsLst>
            <a:lin ang="5400000" scaled="1"/>
            <a:tileRect/>
          </a:gradFill>
          <a:ln w="9525">
            <a:noFill/>
          </a:ln>
        </p:spPr>
      </p:pic>
      <p:sp>
        <p:nvSpPr>
          <p:cNvPr id="3" name="TextBox 70"/>
          <p:cNvSpPr txBox="1"/>
          <p:nvPr/>
        </p:nvSpPr>
        <p:spPr>
          <a:xfrm>
            <a:off x="3725545" y="4852035"/>
            <a:ext cx="4211320" cy="1050290"/>
          </a:xfrm>
          <a:prstGeom prst="rect">
            <a:avLst/>
          </a:prstGeom>
          <a:noFill/>
        </p:spPr>
        <p:txBody>
          <a:bodyPr wrap="square" rtlCol="0">
            <a:spAutoFit/>
          </a:bodyPr>
          <a:p>
            <a:pPr algn="just">
              <a:lnSpc>
                <a:spcPct val="130000"/>
              </a:lnSpc>
            </a:pPr>
            <a:r>
              <a:rPr lang="en-US" altLang="zh-CN" b="1">
                <a:solidFill>
                  <a:srgbClr val="FFFFFF"/>
                </a:solidFill>
                <a:latin typeface="微软雅黑" panose="020B0503020204020204" pitchFamily="34" charset="-122"/>
                <a:ea typeface="微软雅黑" panose="020B0503020204020204" pitchFamily="34" charset="-122"/>
              </a:rPr>
              <a:t> </a:t>
            </a:r>
            <a:r>
              <a:rPr lang="zh-CN" altLang="en-US" sz="2400" b="1">
                <a:solidFill>
                  <a:srgbClr val="FFFFFF"/>
                </a:solidFill>
                <a:latin typeface="微软雅黑" panose="020B0503020204020204" pitchFamily="34" charset="-122"/>
                <a:ea typeface="宋体" panose="02010600030101010101" pitchFamily="2" charset="-122"/>
              </a:rPr>
              <a:t>管理模式：</a:t>
            </a: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以西律中 </a:t>
            </a:r>
            <a:endPar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a:p>
            <a:pPr algn="just">
              <a:lnSpc>
                <a:spcPct val="130000"/>
              </a:lnSpc>
            </a:pPr>
            <a:r>
              <a:rPr lang="zh-CN" altLang="en-US" sz="2400" b="1">
                <a:solidFill>
                  <a:srgbClr val="FFFFFF"/>
                </a:solidFill>
                <a:latin typeface="宋体" panose="02010600030101010101" pitchFamily="2" charset="-122"/>
                <a:ea typeface="宋体" panose="02010600030101010101" pitchFamily="2" charset="-122"/>
                <a:cs typeface="宋体" panose="02010600030101010101" pitchFamily="2" charset="-122"/>
              </a:rPr>
              <a:t>传承问题 无人愿学 无人愿干</a:t>
            </a:r>
            <a:endParaRPr lang="en-US" altLang="zh-CN" sz="2400" b="1">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5" name="标题 1"/>
          <p:cNvSpPr txBox="1"/>
          <p:nvPr/>
        </p:nvSpPr>
        <p:spPr>
          <a:xfrm>
            <a:off x="0" y="1152525"/>
            <a:ext cx="8229600" cy="635000"/>
          </a:xfrm>
          <a:prstGeom prst="rect">
            <a:avLst/>
          </a:prstGeom>
          <a:noFill/>
          <a:ln w="9525">
            <a:noFill/>
          </a:ln>
        </p:spPr>
        <p:txBody>
          <a:bodyPr anchor="ctr"/>
          <a:p>
            <a:pPr marL="361950"/>
            <a:r>
              <a:rPr lang="zh-CN" altLang="en-US" sz="2800" b="1" dirty="0">
                <a:solidFill>
                  <a:srgbClr val="000000"/>
                </a:solidFill>
                <a:latin typeface="Verdana" panose="020B0604030504040204" pitchFamily="34" charset="0"/>
                <a:ea typeface="华文楷体" panose="02010600040101010101" pitchFamily="2" charset="-122"/>
              </a:rPr>
              <a:t>（二）立法具有里程碑式意义</a:t>
            </a:r>
            <a:endParaRPr lang="en-US" altLang="zh-CN" sz="2800" b="1" dirty="0">
              <a:solidFill>
                <a:srgbClr val="000000"/>
              </a:solidFill>
              <a:latin typeface="Verdana" panose="020B0604030504040204" pitchFamily="34" charset="0"/>
              <a:ea typeface="华文楷体" panose="02010600040101010101" pitchFamily="2" charset="-122"/>
            </a:endParaRPr>
          </a:p>
        </p:txBody>
      </p:sp>
      <p:grpSp>
        <p:nvGrpSpPr>
          <p:cNvPr id="6" name="组合 30"/>
          <p:cNvGrpSpPr/>
          <p:nvPr/>
        </p:nvGrpSpPr>
        <p:grpSpPr>
          <a:xfrm>
            <a:off x="2625724" y="1210945"/>
            <a:ext cx="7075488" cy="5238750"/>
            <a:chOff x="-1" y="0"/>
            <a:chExt cx="7075487" cy="5238750"/>
          </a:xfrm>
        </p:grpSpPr>
        <p:sp>
          <p:nvSpPr>
            <p:cNvPr id="7" name="Oval 5"/>
            <p:cNvSpPr/>
            <p:nvPr/>
          </p:nvSpPr>
          <p:spPr>
            <a:xfrm flipV="1">
              <a:off x="836612" y="4195763"/>
              <a:ext cx="5403850" cy="774700"/>
            </a:xfrm>
            <a:prstGeom prst="ellipse">
              <a:avLst/>
            </a:prstGeom>
            <a:gradFill rotWithShape="1">
              <a:gsLst>
                <a:gs pos="0">
                  <a:srgbClr val="000000"/>
                </a:gs>
                <a:gs pos="100000">
                  <a:srgbClr val="FFFFFF">
                    <a:alpha val="0"/>
                  </a:srgbClr>
                </a:gs>
              </a:gsLst>
              <a:path path="shape">
                <a:fillToRect l="50000" t="50000" r="50000" b="50000"/>
              </a:path>
              <a:tileRect/>
            </a:gradFill>
            <a:ln w="9525">
              <a:noFill/>
            </a:ln>
          </p:spPr>
          <p:txBody>
            <a:bodyPr rot="10800000" wrap="none" anchor="ctr"/>
            <a:p>
              <a:endParaRPr lang="zh-CN" altLang="en-US" dirty="0">
                <a:solidFill>
                  <a:srgbClr val="000000"/>
                </a:solidFill>
                <a:latin typeface="Verdana" panose="020B0604030504040204" pitchFamily="34" charset="0"/>
                <a:ea typeface="华文细黑" panose="02010600040101010101" pitchFamily="2" charset="-122"/>
              </a:endParaRPr>
            </a:p>
          </p:txBody>
        </p:sp>
        <p:sp>
          <p:nvSpPr>
            <p:cNvPr id="8" name="Oval 7"/>
            <p:cNvSpPr/>
            <p:nvPr/>
          </p:nvSpPr>
          <p:spPr>
            <a:xfrm>
              <a:off x="1450022" y="698500"/>
              <a:ext cx="4132263" cy="4014788"/>
            </a:xfrm>
            <a:prstGeom prst="ellipse">
              <a:avLst/>
            </a:prstGeom>
            <a:gradFill rotWithShape="1">
              <a:gsLst>
                <a:gs pos="0">
                  <a:srgbClr val="F8F8F8"/>
                </a:gs>
                <a:gs pos="100000">
                  <a:srgbClr val="B2B2B2"/>
                </a:gs>
              </a:gsLst>
              <a:lin ang="18900000" scaled="1"/>
              <a:tileRect/>
            </a:gradFill>
            <a:ln w="9525">
              <a:noFill/>
            </a:ln>
          </p:spPr>
          <p:txBody>
            <a:bodyPr vert="eaVert" wrap="none" anchor="ctr"/>
            <a:p>
              <a:endParaRPr lang="zh-CN" altLang="en-US" dirty="0">
                <a:solidFill>
                  <a:srgbClr val="000000"/>
                </a:solidFill>
                <a:latin typeface="Verdana" panose="020B0604030504040204" pitchFamily="34" charset="0"/>
                <a:ea typeface="华文细黑" panose="02010600040101010101" pitchFamily="2" charset="-122"/>
              </a:endParaRPr>
            </a:p>
          </p:txBody>
        </p:sp>
        <p:sp>
          <p:nvSpPr>
            <p:cNvPr id="9" name="Freeform 9"/>
            <p:cNvSpPr/>
            <p:nvPr/>
          </p:nvSpPr>
          <p:spPr>
            <a:xfrm>
              <a:off x="1450022" y="661988"/>
              <a:ext cx="2089150" cy="2090737"/>
            </a:xfrm>
            <a:custGeom>
              <a:avLst/>
              <a:gdLst>
                <a:gd name="txL" fmla="*/ 0 w 177"/>
                <a:gd name="txT" fmla="*/ 0 h 177"/>
                <a:gd name="txR" fmla="*/ 177 w 177"/>
                <a:gd name="txB" fmla="*/ 177 h 177"/>
              </a:gdLst>
              <a:ahLst/>
              <a:cxnLst>
                <a:cxn ang="0">
                  <a:pos x="177" y="0"/>
                </a:cxn>
                <a:cxn ang="0">
                  <a:pos x="0" y="177"/>
                </a:cxn>
                <a:cxn ang="0">
                  <a:pos x="177" y="177"/>
                </a:cxn>
                <a:cxn ang="0">
                  <a:pos x="177" y="0"/>
                </a:cxn>
              </a:cxnLst>
              <a:rect l="txL" t="txT" r="txR" b="txB"/>
              <a:pathLst>
                <a:path w="177" h="177">
                  <a:moveTo>
                    <a:pt x="177" y="0"/>
                  </a:moveTo>
                  <a:cubicBezTo>
                    <a:pt x="79" y="0"/>
                    <a:pt x="0" y="79"/>
                    <a:pt x="0" y="177"/>
                  </a:cubicBezTo>
                  <a:lnTo>
                    <a:pt x="177" y="177"/>
                  </a:lnTo>
                  <a:lnTo>
                    <a:pt x="177" y="0"/>
                  </a:lnTo>
                  <a:close/>
                </a:path>
              </a:pathLst>
            </a:custGeom>
            <a:gradFill rotWithShape="1">
              <a:gsLst>
                <a:gs pos="0">
                  <a:srgbClr val="770000">
                    <a:alpha val="100000"/>
                  </a:srgbClr>
                </a:gs>
                <a:gs pos="50000">
                  <a:srgbClr val="AD0000">
                    <a:alpha val="100000"/>
                  </a:srgbClr>
                </a:gs>
                <a:gs pos="100000">
                  <a:srgbClr val="CE0000">
                    <a:alpha val="100000"/>
                  </a:srgbClr>
                </a:gs>
              </a:gsLst>
              <a:lin ang="18900000" scaled="1"/>
              <a:tileRect/>
            </a:gradFill>
            <a:ln w="9525">
              <a:noFill/>
            </a:ln>
          </p:spPr>
          <p:txBody>
            <a:bodyPr wrap="none" anchor="ctr"/>
            <a:p>
              <a:endParaRPr lang="zh-CN" altLang="en-US" dirty="0">
                <a:latin typeface="Arial" panose="020B0604020202020204" pitchFamily="34" charset="0"/>
              </a:endParaRPr>
            </a:p>
          </p:txBody>
        </p:sp>
        <p:sp>
          <p:nvSpPr>
            <p:cNvPr id="10" name="Line 10"/>
            <p:cNvSpPr/>
            <p:nvPr/>
          </p:nvSpPr>
          <p:spPr>
            <a:xfrm rot="5400000" flipH="1" flipV="1">
              <a:off x="3537743" y="-785018"/>
              <a:ext cx="0" cy="7075487"/>
            </a:xfrm>
            <a:prstGeom prst="line">
              <a:avLst/>
            </a:prstGeom>
            <a:ln w="28575" cap="flat" cmpd="sng">
              <a:solidFill>
                <a:srgbClr val="B2B2B2"/>
              </a:solidFill>
              <a:prstDash val="solid"/>
              <a:headEnd type="triangle" w="lg" len="med"/>
              <a:tailEnd type="triangle" w="med" len="med"/>
            </a:ln>
          </p:spPr>
        </p:sp>
        <p:sp>
          <p:nvSpPr>
            <p:cNvPr id="11" name="Line 11"/>
            <p:cNvSpPr/>
            <p:nvPr/>
          </p:nvSpPr>
          <p:spPr>
            <a:xfrm flipV="1">
              <a:off x="3538537" y="0"/>
              <a:ext cx="0" cy="5238750"/>
            </a:xfrm>
            <a:prstGeom prst="line">
              <a:avLst/>
            </a:prstGeom>
            <a:ln w="28575" cap="flat" cmpd="sng">
              <a:solidFill>
                <a:srgbClr val="B2B2B2"/>
              </a:solidFill>
              <a:prstDash val="solid"/>
              <a:headEnd type="triangle" w="lg" len="med"/>
              <a:tailEnd type="triangle" w="med" len="med"/>
            </a:ln>
          </p:spPr>
        </p:sp>
        <p:sp>
          <p:nvSpPr>
            <p:cNvPr id="12" name="Rectangle 16"/>
            <p:cNvSpPr/>
            <p:nvPr/>
          </p:nvSpPr>
          <p:spPr>
            <a:xfrm>
              <a:off x="82550" y="2395538"/>
              <a:ext cx="184150" cy="366712"/>
            </a:xfrm>
            <a:prstGeom prst="rect">
              <a:avLst/>
            </a:prstGeom>
            <a:noFill/>
            <a:ln w="9525">
              <a:noFill/>
            </a:ln>
          </p:spPr>
          <p:txBody>
            <a:bodyPr wrap="none">
              <a:spAutoFit/>
            </a:bodyPr>
            <a:p>
              <a:endParaRPr lang="zh-CN" altLang="en-US" dirty="0">
                <a:solidFill>
                  <a:srgbClr val="5F5F5F"/>
                </a:solidFill>
                <a:latin typeface="微软雅黑" panose="020B0503020204020204" pitchFamily="34" charset="-122"/>
                <a:ea typeface="微软雅黑" panose="020B0503020204020204" pitchFamily="34" charset="-122"/>
              </a:endParaRPr>
            </a:p>
          </p:txBody>
        </p:sp>
        <p:sp>
          <p:nvSpPr>
            <p:cNvPr id="13" name="Rectangle 17"/>
            <p:cNvSpPr/>
            <p:nvPr/>
          </p:nvSpPr>
          <p:spPr>
            <a:xfrm>
              <a:off x="5843587" y="2395538"/>
              <a:ext cx="184150" cy="366712"/>
            </a:xfrm>
            <a:prstGeom prst="rect">
              <a:avLst/>
            </a:prstGeom>
            <a:noFill/>
            <a:ln w="9525">
              <a:noFill/>
            </a:ln>
          </p:spPr>
          <p:txBody>
            <a:bodyPr wrap="none">
              <a:spAutoFit/>
            </a:bodyPr>
            <a:p>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14" name="Rectangle 18"/>
            <p:cNvSpPr/>
            <p:nvPr/>
          </p:nvSpPr>
          <p:spPr>
            <a:xfrm>
              <a:off x="3538537" y="4810125"/>
              <a:ext cx="184150" cy="366713"/>
            </a:xfrm>
            <a:prstGeom prst="rect">
              <a:avLst/>
            </a:prstGeom>
            <a:noFill/>
            <a:ln w="9525">
              <a:noFill/>
            </a:ln>
          </p:spPr>
          <p:txBody>
            <a:bodyPr wrap="none">
              <a:spAutoFit/>
            </a:bodyPr>
            <a:p>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15" name="Rectangle 19"/>
            <p:cNvSpPr/>
            <p:nvPr/>
          </p:nvSpPr>
          <p:spPr>
            <a:xfrm>
              <a:off x="2439987" y="209550"/>
              <a:ext cx="184150" cy="366713"/>
            </a:xfrm>
            <a:prstGeom prst="rect">
              <a:avLst/>
            </a:prstGeom>
            <a:noFill/>
            <a:ln w="9525">
              <a:noFill/>
            </a:ln>
          </p:spPr>
          <p:txBody>
            <a:bodyPr wrap="none">
              <a:spAutoFit/>
            </a:bodyPr>
            <a:p>
              <a:endParaRPr lang="zh-CN" altLang="en-US" dirty="0">
                <a:solidFill>
                  <a:srgbClr val="000000"/>
                </a:solidFill>
                <a:latin typeface="微软雅黑" panose="020B0503020204020204" pitchFamily="34" charset="-122"/>
                <a:ea typeface="微软雅黑" panose="020B0503020204020204" pitchFamily="34" charset="-122"/>
              </a:endParaRPr>
            </a:p>
          </p:txBody>
        </p:sp>
        <p:pic>
          <p:nvPicPr>
            <p:cNvPr id="16" name="Picture 53" descr="Picture2"/>
            <p:cNvPicPr>
              <a:picLocks noChangeAspect="1"/>
            </p:cNvPicPr>
            <p:nvPr/>
          </p:nvPicPr>
          <p:blipFill>
            <a:blip r:embed="rId2"/>
            <a:stretch>
              <a:fillRect/>
            </a:stretch>
          </p:blipFill>
          <p:spPr>
            <a:xfrm>
              <a:off x="1903412" y="695325"/>
              <a:ext cx="3255963" cy="1433513"/>
            </a:xfrm>
            <a:prstGeom prst="rect">
              <a:avLst/>
            </a:prstGeom>
            <a:noFill/>
            <a:ln w="9525">
              <a:noFill/>
            </a:ln>
          </p:spPr>
        </p:pic>
        <p:grpSp>
          <p:nvGrpSpPr>
            <p:cNvPr id="17" name="Group 54"/>
            <p:cNvGrpSpPr/>
            <p:nvPr/>
          </p:nvGrpSpPr>
          <p:grpSpPr>
            <a:xfrm rot="-1297425" flipH="1" flipV="1">
              <a:off x="1698625" y="3792538"/>
              <a:ext cx="3622675" cy="869950"/>
              <a:chOff x="0" y="0"/>
              <a:chExt cx="893" cy="246"/>
            </a:xfrm>
          </p:grpSpPr>
          <p:grpSp>
            <p:nvGrpSpPr>
              <p:cNvPr id="18" name="Group 55"/>
              <p:cNvGrpSpPr/>
              <p:nvPr/>
            </p:nvGrpSpPr>
            <p:grpSpPr>
              <a:xfrm>
                <a:off x="0" y="0"/>
                <a:ext cx="743" cy="185"/>
                <a:chOff x="0" y="0"/>
                <a:chExt cx="1118" cy="279"/>
              </a:xfrm>
            </p:grpSpPr>
            <p:sp>
              <p:nvSpPr>
                <p:cNvPr id="19" name="AutoShape 56"/>
                <p:cNvSpPr/>
                <p:nvPr/>
              </p:nvSpPr>
              <p:spPr>
                <a:xfrm rot="5263130">
                  <a:off x="293" y="-294"/>
                  <a:ext cx="227" cy="816"/>
                </a:xfrm>
                <a:prstGeom prst="moon">
                  <a:avLst>
                    <a:gd name="adj" fmla="val 49773"/>
                  </a:avLst>
                </a:prstGeom>
                <a:solidFill>
                  <a:srgbClr val="F8F8F8">
                    <a:alpha val="3922"/>
                  </a:srgbClr>
                </a:solidFill>
                <a:ln w="9525">
                  <a:noFill/>
                </a:ln>
              </p:spPr>
              <p:txBody>
                <a:bodyPr rot="10800000" wrap="none" anchor="ctr"/>
                <a:p>
                  <a:endParaRPr lang="zh-CN" altLang="en-US" dirty="0">
                    <a:solidFill>
                      <a:srgbClr val="000000"/>
                    </a:solidFill>
                    <a:latin typeface="Verdana" panose="020B0604030504040204" pitchFamily="34" charset="0"/>
                    <a:ea typeface="微软雅黑" panose="020B0503020204020204" pitchFamily="34" charset="-122"/>
                  </a:endParaRPr>
                </a:p>
              </p:txBody>
            </p:sp>
            <p:sp>
              <p:nvSpPr>
                <p:cNvPr id="20" name="AutoShape 57"/>
                <p:cNvSpPr/>
                <p:nvPr/>
              </p:nvSpPr>
              <p:spPr>
                <a:xfrm rot="6078281">
                  <a:off x="429" y="-294"/>
                  <a:ext cx="227" cy="816"/>
                </a:xfrm>
                <a:prstGeom prst="moon">
                  <a:avLst>
                    <a:gd name="adj" fmla="val 49773"/>
                  </a:avLst>
                </a:prstGeom>
                <a:solidFill>
                  <a:srgbClr val="F8F8F8">
                    <a:alpha val="3922"/>
                  </a:srgbClr>
                </a:solidFill>
                <a:ln w="9525">
                  <a:noFill/>
                </a:ln>
              </p:spPr>
              <p:txBody>
                <a:bodyPr rot="10800000" wrap="none" anchor="ctr"/>
                <a:p>
                  <a:endParaRPr lang="zh-CN" altLang="en-US" dirty="0">
                    <a:solidFill>
                      <a:srgbClr val="000000"/>
                    </a:solidFill>
                    <a:latin typeface="Verdana" panose="020B0604030504040204" pitchFamily="34" charset="0"/>
                    <a:ea typeface="微软雅黑" panose="020B0503020204020204" pitchFamily="34" charset="-122"/>
                  </a:endParaRPr>
                </a:p>
              </p:txBody>
            </p:sp>
            <p:sp>
              <p:nvSpPr>
                <p:cNvPr id="22" name="AutoShape 58"/>
                <p:cNvSpPr/>
                <p:nvPr/>
              </p:nvSpPr>
              <p:spPr>
                <a:xfrm rot="6373927">
                  <a:off x="505" y="-272"/>
                  <a:ext cx="227" cy="816"/>
                </a:xfrm>
                <a:prstGeom prst="moon">
                  <a:avLst>
                    <a:gd name="adj" fmla="val 49773"/>
                  </a:avLst>
                </a:prstGeom>
                <a:solidFill>
                  <a:srgbClr val="F8F8F8">
                    <a:alpha val="3922"/>
                  </a:srgbClr>
                </a:solidFill>
                <a:ln w="9525">
                  <a:noFill/>
                </a:ln>
              </p:spPr>
              <p:txBody>
                <a:bodyPr rot="10800000" wrap="none" anchor="ctr"/>
                <a:p>
                  <a:endParaRPr lang="zh-CN" altLang="en-US" dirty="0">
                    <a:solidFill>
                      <a:srgbClr val="000000"/>
                    </a:solidFill>
                    <a:latin typeface="Verdana" panose="020B0604030504040204" pitchFamily="34" charset="0"/>
                    <a:ea typeface="微软雅黑" panose="020B0503020204020204" pitchFamily="34" charset="-122"/>
                  </a:endParaRPr>
                </a:p>
              </p:txBody>
            </p:sp>
            <p:sp>
              <p:nvSpPr>
                <p:cNvPr id="23" name="AutoShape 59"/>
                <p:cNvSpPr/>
                <p:nvPr/>
              </p:nvSpPr>
              <p:spPr>
                <a:xfrm rot="6906312">
                  <a:off x="595" y="-242"/>
                  <a:ext cx="227" cy="816"/>
                </a:xfrm>
                <a:prstGeom prst="moon">
                  <a:avLst>
                    <a:gd name="adj" fmla="val 49773"/>
                  </a:avLst>
                </a:prstGeom>
                <a:solidFill>
                  <a:srgbClr val="F8F8F8">
                    <a:alpha val="3922"/>
                  </a:srgbClr>
                </a:solidFill>
                <a:ln w="9525">
                  <a:noFill/>
                </a:ln>
              </p:spPr>
              <p:txBody>
                <a:bodyPr rot="10800000" wrap="none" anchor="ctr"/>
                <a:p>
                  <a:endParaRPr lang="zh-CN" altLang="en-US" dirty="0">
                    <a:solidFill>
                      <a:srgbClr val="000000"/>
                    </a:solidFill>
                    <a:latin typeface="Verdana" panose="020B0604030504040204" pitchFamily="34" charset="0"/>
                    <a:ea typeface="微软雅黑" panose="020B0503020204020204" pitchFamily="34" charset="-122"/>
                  </a:endParaRPr>
                </a:p>
              </p:txBody>
            </p:sp>
          </p:grpSp>
          <p:grpSp>
            <p:nvGrpSpPr>
              <p:cNvPr id="24" name="Group 60"/>
              <p:cNvGrpSpPr/>
              <p:nvPr/>
            </p:nvGrpSpPr>
            <p:grpSpPr>
              <a:xfrm rot="1353540">
                <a:off x="150" y="60"/>
                <a:ext cx="743" cy="186"/>
                <a:chOff x="0" y="0"/>
                <a:chExt cx="1118" cy="279"/>
              </a:xfrm>
            </p:grpSpPr>
            <p:sp>
              <p:nvSpPr>
                <p:cNvPr id="25" name="AutoShape 61"/>
                <p:cNvSpPr/>
                <p:nvPr/>
              </p:nvSpPr>
              <p:spPr>
                <a:xfrm rot="5263130">
                  <a:off x="293" y="-294"/>
                  <a:ext cx="227" cy="816"/>
                </a:xfrm>
                <a:prstGeom prst="moon">
                  <a:avLst>
                    <a:gd name="adj" fmla="val 49773"/>
                  </a:avLst>
                </a:prstGeom>
                <a:solidFill>
                  <a:srgbClr val="F8F8F8">
                    <a:alpha val="3922"/>
                  </a:srgbClr>
                </a:solidFill>
                <a:ln w="9525">
                  <a:noFill/>
                </a:ln>
              </p:spPr>
              <p:txBody>
                <a:bodyPr rot="10800000" wrap="none" anchor="ctr"/>
                <a:p>
                  <a:endParaRPr lang="zh-CN" altLang="en-US" dirty="0">
                    <a:solidFill>
                      <a:srgbClr val="000000"/>
                    </a:solidFill>
                    <a:latin typeface="Verdana" panose="020B0604030504040204" pitchFamily="34" charset="0"/>
                    <a:ea typeface="微软雅黑" panose="020B0503020204020204" pitchFamily="34" charset="-122"/>
                  </a:endParaRPr>
                </a:p>
              </p:txBody>
            </p:sp>
            <p:sp>
              <p:nvSpPr>
                <p:cNvPr id="26" name="AutoShape 62"/>
                <p:cNvSpPr/>
                <p:nvPr/>
              </p:nvSpPr>
              <p:spPr>
                <a:xfrm rot="6078281">
                  <a:off x="429" y="-294"/>
                  <a:ext cx="227" cy="816"/>
                </a:xfrm>
                <a:prstGeom prst="moon">
                  <a:avLst>
                    <a:gd name="adj" fmla="val 49773"/>
                  </a:avLst>
                </a:prstGeom>
                <a:solidFill>
                  <a:srgbClr val="F8F8F8">
                    <a:alpha val="3922"/>
                  </a:srgbClr>
                </a:solidFill>
                <a:ln w="9525">
                  <a:noFill/>
                </a:ln>
              </p:spPr>
              <p:txBody>
                <a:bodyPr rot="10800000" wrap="none" anchor="ctr"/>
                <a:p>
                  <a:endParaRPr lang="zh-CN" altLang="en-US" dirty="0">
                    <a:solidFill>
                      <a:srgbClr val="000000"/>
                    </a:solidFill>
                    <a:latin typeface="Verdana" panose="020B0604030504040204" pitchFamily="34" charset="0"/>
                    <a:ea typeface="微软雅黑" panose="020B0503020204020204" pitchFamily="34" charset="-122"/>
                  </a:endParaRPr>
                </a:p>
              </p:txBody>
            </p:sp>
            <p:sp>
              <p:nvSpPr>
                <p:cNvPr id="27" name="AutoShape 63"/>
                <p:cNvSpPr/>
                <p:nvPr/>
              </p:nvSpPr>
              <p:spPr>
                <a:xfrm rot="6373927">
                  <a:off x="505" y="-272"/>
                  <a:ext cx="227" cy="816"/>
                </a:xfrm>
                <a:prstGeom prst="moon">
                  <a:avLst>
                    <a:gd name="adj" fmla="val 49773"/>
                  </a:avLst>
                </a:prstGeom>
                <a:solidFill>
                  <a:srgbClr val="F8F8F8">
                    <a:alpha val="3922"/>
                  </a:srgbClr>
                </a:solidFill>
                <a:ln w="9525">
                  <a:noFill/>
                </a:ln>
              </p:spPr>
              <p:txBody>
                <a:bodyPr rot="10800000" wrap="none" anchor="ctr"/>
                <a:p>
                  <a:endParaRPr lang="zh-CN" altLang="en-US" dirty="0">
                    <a:solidFill>
                      <a:srgbClr val="000000"/>
                    </a:solidFill>
                    <a:latin typeface="Verdana" panose="020B0604030504040204" pitchFamily="34" charset="0"/>
                    <a:ea typeface="微软雅黑" panose="020B0503020204020204" pitchFamily="34" charset="-122"/>
                  </a:endParaRPr>
                </a:p>
              </p:txBody>
            </p:sp>
            <p:sp>
              <p:nvSpPr>
                <p:cNvPr id="28" name="AutoShape 64"/>
                <p:cNvSpPr/>
                <p:nvPr/>
              </p:nvSpPr>
              <p:spPr>
                <a:xfrm rot="6906312">
                  <a:off x="595" y="-242"/>
                  <a:ext cx="227" cy="816"/>
                </a:xfrm>
                <a:prstGeom prst="moon">
                  <a:avLst>
                    <a:gd name="adj" fmla="val 49773"/>
                  </a:avLst>
                </a:prstGeom>
                <a:solidFill>
                  <a:srgbClr val="F8F8F8">
                    <a:alpha val="3922"/>
                  </a:srgbClr>
                </a:solidFill>
                <a:ln w="9525">
                  <a:noFill/>
                </a:ln>
              </p:spPr>
              <p:txBody>
                <a:bodyPr rot="10800000" wrap="none" anchor="ctr"/>
                <a:p>
                  <a:endParaRPr lang="zh-CN" altLang="en-US" dirty="0">
                    <a:solidFill>
                      <a:srgbClr val="000000"/>
                    </a:solidFill>
                    <a:latin typeface="Verdana" panose="020B0604030504040204" pitchFamily="34" charset="0"/>
                    <a:ea typeface="微软雅黑" panose="020B0503020204020204" pitchFamily="34" charset="-122"/>
                  </a:endParaRPr>
                </a:p>
              </p:txBody>
            </p:sp>
          </p:grpSp>
        </p:grpSp>
        <p:sp>
          <p:nvSpPr>
            <p:cNvPr id="29" name="Rectangle 36"/>
            <p:cNvSpPr/>
            <p:nvPr/>
          </p:nvSpPr>
          <p:spPr>
            <a:xfrm>
              <a:off x="1696085" y="3108008"/>
              <a:ext cx="1908175" cy="1087755"/>
            </a:xfrm>
            <a:prstGeom prst="rect">
              <a:avLst/>
            </a:prstGeom>
            <a:noFill/>
            <a:ln w="9525">
              <a:noFill/>
            </a:ln>
            <a:effectLst>
              <a:prstShdw prst="shdw17" dist="17961" dir="13499999">
                <a:srgbClr val="858585"/>
              </a:prstShdw>
            </a:effectLst>
          </p:spPr>
          <p:txBody>
            <a:bodyPr>
              <a:spAutoFit/>
            </a:bodyPr>
            <a:p>
              <a:pPr algn="ctr">
                <a:lnSpc>
                  <a:spcPct val="120000"/>
                </a:lnSpc>
              </a:pPr>
              <a:r>
                <a:rPr lang="zh-CN" altLang="en-US" b="1" dirty="0">
                  <a:latin typeface="楷体_GB2312" panose="02010609030101010101" charset="-122"/>
                  <a:ea typeface="楷体_GB2312" panose="02010609030101010101" charset="-122"/>
                  <a:sym typeface="+mn-ea"/>
                </a:rPr>
                <a:t>列入国家战略</a:t>
              </a:r>
              <a:endParaRPr lang="zh-CN" altLang="en-US" b="1" dirty="0">
                <a:latin typeface="楷体_GB2312" panose="02010609030101010101" charset="-122"/>
                <a:ea typeface="楷体_GB2312" panose="02010609030101010101" charset="-122"/>
                <a:sym typeface="+mn-ea"/>
              </a:endParaRPr>
            </a:p>
            <a:p>
              <a:pPr algn="ctr">
                <a:lnSpc>
                  <a:spcPct val="120000"/>
                </a:lnSpc>
              </a:pPr>
              <a:r>
                <a:rPr lang="zh-CN" altLang="en-US" b="1" dirty="0">
                  <a:latin typeface="楷体_GB2312" panose="02010609030101010101" charset="-122"/>
                  <a:ea typeface="楷体_GB2312" panose="02010609030101010101" charset="-122"/>
                </a:rPr>
                <a:t>体现国家意志</a:t>
              </a:r>
              <a:endParaRPr lang="zh-CN" altLang="en-US" b="1" dirty="0">
                <a:latin typeface="楷体_GB2312" panose="02010609030101010101" charset="-122"/>
                <a:ea typeface="楷体_GB2312" panose="02010609030101010101" charset="-122"/>
              </a:endParaRPr>
            </a:p>
            <a:p>
              <a:pPr algn="ctr">
                <a:lnSpc>
                  <a:spcPct val="120000"/>
                </a:lnSpc>
              </a:pPr>
              <a:endParaRPr lang="zh-CN" altLang="en-US" b="1" dirty="0">
                <a:latin typeface="楷体_GB2312" panose="02010609030101010101" charset="-122"/>
                <a:ea typeface="楷体_GB2312" panose="02010609030101010101" charset="-122"/>
              </a:endParaRPr>
            </a:p>
          </p:txBody>
        </p:sp>
        <p:sp>
          <p:nvSpPr>
            <p:cNvPr id="30" name="Rectangle 37"/>
            <p:cNvSpPr/>
            <p:nvPr/>
          </p:nvSpPr>
          <p:spPr>
            <a:xfrm>
              <a:off x="3495038" y="2926715"/>
              <a:ext cx="1706245" cy="1087755"/>
            </a:xfrm>
            <a:prstGeom prst="rect">
              <a:avLst/>
            </a:prstGeom>
            <a:noFill/>
            <a:ln w="9525">
              <a:noFill/>
            </a:ln>
            <a:effectLst>
              <a:prstShdw prst="shdw17" dist="17961" dir="13499999">
                <a:srgbClr val="858585"/>
              </a:prstShdw>
            </a:effectLst>
          </p:spPr>
          <p:txBody>
            <a:bodyPr wrap="square">
              <a:spAutoFit/>
            </a:bodyPr>
            <a:p>
              <a:pPr algn="ctr">
                <a:lnSpc>
                  <a:spcPct val="120000"/>
                </a:lnSpc>
              </a:pPr>
              <a:r>
                <a:rPr lang="zh-CN" altLang="en-US" b="1" dirty="0">
                  <a:latin typeface="楷体" panose="02010609060101010101" pitchFamily="49" charset="-122"/>
                  <a:ea typeface="楷体" panose="02010609060101010101" pitchFamily="49" charset="-122"/>
                  <a:cs typeface="+mj-cs"/>
                  <a:sym typeface="+mn-ea"/>
                </a:rPr>
                <a:t>中国式办法解决传统医药发展的制度问题</a:t>
              </a:r>
              <a:endParaRPr lang="zh-CN" altLang="en-US" b="1" dirty="0">
                <a:latin typeface="黑体" panose="02010609060101010101" charset="-122"/>
                <a:ea typeface="黑体" panose="02010609060101010101" charset="-122"/>
              </a:endParaRPr>
            </a:p>
          </p:txBody>
        </p:sp>
        <p:sp>
          <p:nvSpPr>
            <p:cNvPr id="31" name="Rectangle 38"/>
            <p:cNvSpPr/>
            <p:nvPr/>
          </p:nvSpPr>
          <p:spPr>
            <a:xfrm>
              <a:off x="1762124" y="1293495"/>
              <a:ext cx="1842135" cy="1419860"/>
            </a:xfrm>
            <a:prstGeom prst="rect">
              <a:avLst/>
            </a:prstGeom>
            <a:noFill/>
            <a:ln w="9525">
              <a:noFill/>
            </a:ln>
            <a:effectLst>
              <a:prstShdw prst="shdw17" dist="17961" dir="13499999">
                <a:srgbClr val="858585"/>
              </a:prstShdw>
            </a:effectLst>
          </p:spPr>
          <p:txBody>
            <a:bodyPr wrap="square">
              <a:spAutoFit/>
            </a:bodyPr>
            <a:p>
              <a:pPr algn="ctr">
                <a:lnSpc>
                  <a:spcPct val="120000"/>
                </a:lnSpc>
              </a:pPr>
              <a:r>
                <a:rPr lang="zh-CN" altLang="en-US" b="1" dirty="0">
                  <a:solidFill>
                    <a:schemeClr val="bg1"/>
                  </a:solidFill>
                  <a:latin typeface="楷体" panose="02010609060101010101" pitchFamily="49" charset="-122"/>
                  <a:ea typeface="楷体" panose="02010609060101010101" pitchFamily="49" charset="-122"/>
                  <a:cs typeface="+mj-cs"/>
                  <a:sym typeface="+mn-ea"/>
                </a:rPr>
                <a:t>第一部全面、系统体现中医药特点和规律的基本法和</a:t>
              </a:r>
              <a:r>
                <a:rPr lang="zh-CN" altLang="zh-CN" b="1" dirty="0">
                  <a:solidFill>
                    <a:schemeClr val="bg1"/>
                  </a:solidFill>
                  <a:latin typeface="楷体" panose="02010609060101010101" pitchFamily="49" charset="-122"/>
                  <a:ea typeface="楷体" panose="02010609060101010101" pitchFamily="49" charset="-122"/>
                  <a:cs typeface="+mj-cs"/>
                  <a:sym typeface="+mn-ea"/>
                </a:rPr>
                <a:t>特别法</a:t>
              </a:r>
              <a:endParaRPr lang="zh-CN" altLang="zh-CN" b="1" dirty="0">
                <a:solidFill>
                  <a:schemeClr val="bg1"/>
                </a:solidFill>
                <a:uFillTx/>
                <a:latin typeface="楷体" panose="02010609060101010101" pitchFamily="49" charset="-122"/>
                <a:ea typeface="楷体" panose="02010609060101010101" pitchFamily="49" charset="-122"/>
                <a:cs typeface="+mj-cs"/>
                <a:sym typeface="+mn-ea"/>
              </a:endParaRPr>
            </a:p>
          </p:txBody>
        </p:sp>
        <p:sp>
          <p:nvSpPr>
            <p:cNvPr id="32" name="Rectangle 39"/>
            <p:cNvSpPr/>
            <p:nvPr/>
          </p:nvSpPr>
          <p:spPr>
            <a:xfrm>
              <a:off x="3604258" y="1299210"/>
              <a:ext cx="1597025" cy="1419860"/>
            </a:xfrm>
            <a:prstGeom prst="rect">
              <a:avLst/>
            </a:prstGeom>
            <a:noFill/>
            <a:ln w="9525">
              <a:noFill/>
            </a:ln>
            <a:effectLst>
              <a:prstShdw prst="shdw17" dist="17961" dir="13499999">
                <a:srgbClr val="858585"/>
              </a:prstShdw>
            </a:effectLst>
          </p:spPr>
          <p:txBody>
            <a:bodyPr wrap="square">
              <a:spAutoFit/>
            </a:bodyPr>
            <a:p>
              <a:pPr algn="ctr">
                <a:lnSpc>
                  <a:spcPct val="120000"/>
                </a:lnSpc>
              </a:pPr>
              <a:r>
                <a:rPr lang="zh-CN" altLang="zh-CN" b="1" dirty="0">
                  <a:latin typeface="楷体_GB2312" panose="02010609030101010101" charset="-122"/>
                  <a:ea typeface="楷体_GB2312" panose="02010609030101010101" charset="-122"/>
                  <a:sym typeface="+mn-ea"/>
                </a:rPr>
                <a:t>突出保护、扶持、促进、规范中医药发展的立法宗旨</a:t>
              </a:r>
              <a:endParaRPr lang="zh-CN" altLang="zh-CN" b="1" dirty="0">
                <a:latin typeface="楷体_GB2312" panose="02010609030101010101" charset="-122"/>
                <a:ea typeface="楷体_GB2312" panose="02010609030101010101" charset="-122"/>
                <a:sym typeface="+mn-ea"/>
              </a:endParaRPr>
            </a:p>
          </p:txBody>
        </p:sp>
      </p:grpSp>
    </p:spTree>
    <p:custDataLst>
      <p:tags r:id="rId3"/>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02"/>
          <p:cNvPicPr>
            <a:picLocks noChangeAspect="1"/>
          </p:cNvPicPr>
          <p:nvPr/>
        </p:nvPicPr>
        <p:blipFill>
          <a:blip r:embed="rId1"/>
          <a:stretch>
            <a:fillRect/>
          </a:stretch>
        </p:blipFill>
        <p:spPr>
          <a:xfrm>
            <a:off x="0" y="635"/>
            <a:ext cx="12205970" cy="6857365"/>
          </a:xfrm>
          <a:prstGeom prst="rect">
            <a:avLst/>
          </a:prstGeom>
        </p:spPr>
      </p:pic>
      <p:grpSp>
        <p:nvGrpSpPr>
          <p:cNvPr id="12" name="组合 11"/>
          <p:cNvGrpSpPr/>
          <p:nvPr/>
        </p:nvGrpSpPr>
        <p:grpSpPr>
          <a:xfrm rot="0">
            <a:off x="5775325" y="2689860"/>
            <a:ext cx="627380" cy="629920"/>
            <a:chOff x="10722" y="1059"/>
            <a:chExt cx="988" cy="992"/>
          </a:xfrm>
        </p:grpSpPr>
        <p:sp>
          <p:nvSpPr>
            <p:cNvPr id="10" name="矩形 9"/>
            <p:cNvSpPr/>
            <p:nvPr/>
          </p:nvSpPr>
          <p:spPr>
            <a:xfrm>
              <a:off x="10751" y="1090"/>
              <a:ext cx="930" cy="930"/>
            </a:xfrm>
            <a:prstGeom prst="rect">
              <a:avLst/>
            </a:prstGeom>
            <a:solidFill>
              <a:srgbClr val="581B1B"/>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722" y="1059"/>
              <a:ext cx="988" cy="992"/>
            </a:xfrm>
            <a:prstGeom prst="rect">
              <a:avLst/>
            </a:prstGeom>
            <a:noFill/>
          </p:spPr>
          <p:txBody>
            <a:bodyPr wrap="none" rtlCol="0">
              <a:spAutoFit/>
            </a:bodyPr>
            <a:p>
              <a:r>
                <a:rPr lang="en-US" altLang="zh-CN" sz="3500">
                  <a:solidFill>
                    <a:schemeClr val="bg1"/>
                  </a:solidFill>
                  <a:latin typeface="方正大标宋简体" panose="02010601030101010101" charset="-122"/>
                  <a:ea typeface="方正大标宋简体" panose="02010601030101010101" charset="-122"/>
                </a:rPr>
                <a:t>02</a:t>
              </a:r>
              <a:endParaRPr lang="en-US" altLang="zh-CN" sz="3500">
                <a:solidFill>
                  <a:schemeClr val="bg1"/>
                </a:solidFill>
                <a:latin typeface="方正大标宋简体" panose="02010601030101010101" charset="-122"/>
                <a:ea typeface="方正大标宋简体" panose="02010601030101010101" charset="-122"/>
              </a:endParaRPr>
            </a:p>
          </p:txBody>
        </p:sp>
      </p:grpSp>
      <p:sp>
        <p:nvSpPr>
          <p:cNvPr id="21" name="文本框 20"/>
          <p:cNvSpPr txBox="1"/>
          <p:nvPr/>
        </p:nvSpPr>
        <p:spPr>
          <a:xfrm>
            <a:off x="6799580" y="2747010"/>
            <a:ext cx="4134485" cy="553085"/>
          </a:xfrm>
          <a:prstGeom prst="rect">
            <a:avLst/>
          </a:prstGeom>
          <a:noFill/>
        </p:spPr>
        <p:txBody>
          <a:bodyPr wrap="square" rtlCol="0">
            <a:spAutoFit/>
          </a:bodyPr>
          <a:p>
            <a:pPr algn="l"/>
            <a:r>
              <a:rPr lang="en-US" altLang="zh-CN" sz="3000">
                <a:solidFill>
                  <a:srgbClr val="581B1B"/>
                </a:solidFill>
                <a:uFillTx/>
                <a:latin typeface="微软雅黑" panose="020B0503020204020204" pitchFamily="34" charset="-122"/>
                <a:ea typeface="宋体" panose="02010600030101010101" pitchFamily="2" charset="-122"/>
              </a:rPr>
              <a:t>        </a:t>
            </a:r>
            <a:r>
              <a:rPr lang="zh-CN" altLang="en-US" sz="3000">
                <a:solidFill>
                  <a:srgbClr val="581B1B"/>
                </a:solidFill>
                <a:uFillTx/>
                <a:latin typeface="楷体_GB2312" panose="02010609030101010101" charset="-122"/>
                <a:ea typeface="楷体_GB2312" panose="02010609030101010101" charset="-122"/>
              </a:rPr>
              <a:t>主要内容</a:t>
            </a:r>
            <a:r>
              <a:rPr lang="zh-CN" altLang="en-US" sz="3000">
                <a:solidFill>
                  <a:srgbClr val="581B1B"/>
                </a:solidFill>
                <a:uFillTx/>
                <a:latin typeface="楷体_GB2312" panose="02010609030101010101" charset="-122"/>
                <a:ea typeface="楷体_GB2312" panose="02010609030101010101" charset="-122"/>
                <a:sym typeface="+mn-ea"/>
              </a:rPr>
              <a:t>和亮点</a:t>
            </a:r>
            <a:endParaRPr lang="zh-CN" altLang="zh-CN" sz="3000">
              <a:solidFill>
                <a:srgbClr val="581B1B"/>
              </a:solidFill>
              <a:uFillTx/>
              <a:latin typeface="楷体_GB2312" panose="02010609030101010101" charset="-122"/>
              <a:ea typeface="楷体_GB2312" panose="02010609030101010101" charset="-122"/>
            </a:endParaRPr>
          </a:p>
        </p:txBody>
      </p:sp>
      <p:pic>
        <p:nvPicPr>
          <p:cNvPr id="2054" name="Picture 6" descr="未标题-3"/>
          <p:cNvPicPr>
            <a:picLocks noChangeAspect="1"/>
          </p:cNvPicPr>
          <p:nvPr/>
        </p:nvPicPr>
        <p:blipFill>
          <a:blip r:embed="rId2"/>
          <a:srcRect/>
          <a:stretch>
            <a:fillRect/>
          </a:stretch>
        </p:blipFill>
        <p:spPr bwMode="auto">
          <a:xfrm>
            <a:off x="9059228" y="3814128"/>
            <a:ext cx="2447925" cy="2627312"/>
          </a:xfrm>
          <a:prstGeom prst="rect">
            <a:avLst/>
          </a:prstGeom>
          <a:noFill/>
          <a:ln w="9525">
            <a:noFill/>
            <a:miter lim="800000"/>
            <a:headEnd/>
            <a:tailEnd/>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00"/>
                                  </p:stCondLst>
                                  <p:childTnLst>
                                    <p:set>
                                      <p:cBhvr>
                                        <p:cTn id="6" dur="1" fill="hold">
                                          <p:stCondLst>
                                            <p:cond delay="0"/>
                                          </p:stCondLst>
                                        </p:cTn>
                                        <p:tgtEl>
                                          <p:spTgt spid="2054"/>
                                        </p:tgtEl>
                                        <p:attrNameLst>
                                          <p:attrName>style.visibility</p:attrName>
                                        </p:attrNameLst>
                                      </p:cBhvr>
                                      <p:to>
                                        <p:strVal val="visible"/>
                                      </p:to>
                                    </p:set>
                                    <p:animEffect transition="in" filter="fade">
                                      <p:cBhvr>
                                        <p:cTn id="7" dur="2000"/>
                                        <p:tgtEl>
                                          <p:spTgt spid="2054"/>
                                        </p:tgtEl>
                                      </p:cBhvr>
                                    </p:animEffect>
                                  </p:childTnLst>
                                </p:cTn>
                              </p:par>
                              <p:par>
                                <p:cTn id="8" presetID="8" presetClass="emph" presetSubtype="0" repeatCount="indefinite" fill="hold" nodeType="withEffect">
                                  <p:stCondLst>
                                    <p:cond delay="1000"/>
                                  </p:stCondLst>
                                  <p:childTnLst>
                                    <p:animRot by="21600000">
                                      <p:cBhvr>
                                        <p:cTn id="9" dur="9000" fill="hold"/>
                                        <p:tgtEl>
                                          <p:spTgt spid="205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PP_MARK_KEY" val="9386d51b-a153-4665-9f48-cc938e94dca4"/>
  <p:tag name="COMMONDATA" val="eyJoZGlkIjoiZGJhZDI1NWFiZGYxN2VjNzhmZDZhZjg5YmUzMzNlOWUifQ=="/>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8047,&quot;width&quot;:14342}"/>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5782</Words>
  <Application>WPS 演示</Application>
  <PresentationFormat>宽屏</PresentationFormat>
  <Paragraphs>517</Paragraphs>
  <Slides>36</Slides>
  <Notes>4</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36</vt:i4>
      </vt:variant>
    </vt:vector>
  </HeadingPairs>
  <TitlesOfParts>
    <vt:vector size="56" baseType="lpstr">
      <vt:lpstr>Arial</vt:lpstr>
      <vt:lpstr>宋体</vt:lpstr>
      <vt:lpstr>Wingdings</vt:lpstr>
      <vt:lpstr>微软雅黑</vt:lpstr>
      <vt:lpstr>Wingdings</vt:lpstr>
      <vt:lpstr>黑体</vt:lpstr>
      <vt:lpstr>方正大标宋简体</vt:lpstr>
      <vt:lpstr>楷体_GB2312</vt:lpstr>
      <vt:lpstr>Calibri</vt:lpstr>
      <vt:lpstr>Verdana</vt:lpstr>
      <vt:lpstr>华文楷体</vt:lpstr>
      <vt:lpstr>华文细黑</vt:lpstr>
      <vt:lpstr>楷体</vt:lpstr>
      <vt:lpstr>Times New Roman</vt:lpstr>
      <vt:lpstr>新宋体</vt:lpstr>
      <vt:lpstr>Arial Unicode MS</vt:lpstr>
      <vt:lpstr>等线</vt:lpstr>
      <vt:lpstr>Calibri</vt:lpstr>
      <vt:lpstr>仿宋</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黑白子</cp:lastModifiedBy>
  <cp:revision>195</cp:revision>
  <dcterms:created xsi:type="dcterms:W3CDTF">2019-06-19T02:08:00Z</dcterms:created>
  <dcterms:modified xsi:type="dcterms:W3CDTF">2022-07-11T06:38:52Z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2052-11.1.0.11830</vt:lpwstr>
  </property>
  <property fmtid="{D5CDD505-2E9C-101B-9397-08002B2CF9AE}" pid="3" name="ICV">
    <vt:lpwstr>5A450EBF2CB24C7785784A393405E71D</vt:lpwstr>
  </property>
  <property fmtid="{D5CDD505-2E9C-101B-9397-08002B2CF9AE}" pid="4" name="KSOSaveFontToCloudKey">
    <vt:lpwstr>436143682_btnclosed</vt:lpwstr>
  </property>
</Properties>
</file>